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8" r:id="rId1"/>
  </p:sldMasterIdLst>
  <p:notesMasterIdLst>
    <p:notesMasterId r:id="rId5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Lst>
  <p:sldSz cx="9144000" cy="5143500" type="screen16x9"/>
  <p:notesSz cx="6858000" cy="9144000"/>
  <p:embeddedFontLst>
    <p:embeddedFont>
      <p:font typeface="Abril Fatface" panose="02000503000000020003" pitchFamily="2" charset="77"/>
      <p:regular r:id="rId51"/>
    </p:embeddedFont>
    <p:embeddedFont>
      <p:font typeface="Calibri" panose="020F0502020204030204" pitchFamily="34" charset="0"/>
      <p:regular r:id="rId52"/>
      <p:bold r:id="rId53"/>
      <p:italic r:id="rId54"/>
      <p:boldItalic r:id="rId55"/>
    </p:embeddedFont>
    <p:embeddedFont>
      <p:font typeface="Handlee" panose="02000000000000000000" pitchFamily="2" charset="77"/>
      <p:regular r:id="rId56"/>
    </p:embeddedFont>
    <p:embeddedFont>
      <p:font typeface="Montserrat" pitchFamily="2" charset="77"/>
      <p:regular r:id="rId57"/>
      <p:bold r:id="rId58"/>
      <p:italic r:id="rId59"/>
      <p:boldItalic r:id="rId60"/>
    </p:embeddedFont>
    <p:embeddedFont>
      <p:font typeface="Oxygen" panose="02000503000000000000" pitchFamily="2" charset="77"/>
      <p:regular r:id="rId61"/>
      <p:bold r:id="rId62"/>
    </p:embeddedFont>
    <p:embeddedFont>
      <p:font typeface="Oxygen Light" panose="02000303000000000000" pitchFamily="2" charset="0"/>
      <p:regular r:id="rId63"/>
      <p:bold r:id="rId64"/>
    </p:embeddedFont>
    <p:embeddedFont>
      <p:font typeface="Raleway" pitchFamily="2" charset="77"/>
      <p:regular r:id="rId65"/>
      <p:bold r:id="rId66"/>
      <p:italic r:id="rId67"/>
      <p:boldItalic r:id="rId68"/>
    </p:embeddedFont>
    <p:embeddedFont>
      <p:font typeface="Roboto" panose="02000000000000000000" pitchFamily="2" charset="0"/>
      <p:regular r:id="rId69"/>
      <p:bold r:id="rId70"/>
      <p:italic r:id="rId71"/>
      <p:boldItalic r:id="rId72"/>
    </p:embeddedFont>
    <p:embeddedFont>
      <p:font typeface="Roboto Mono" pitchFamily="49" charset="0"/>
      <p:regular r:id="rId73"/>
      <p:bold r:id="rId74"/>
      <p:italic r:id="rId75"/>
      <p:boldItalic r:id="rId76"/>
    </p:embeddedFont>
    <p:embeddedFont>
      <p:font typeface="Source Sans Pro" panose="020B0503030403020204" pitchFamily="34" charset="0"/>
      <p:regular r:id="rId77"/>
      <p:bold r:id="rId78"/>
      <p:italic r:id="rId79"/>
      <p:boldItalic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pos="408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B66055-1189-4C16-8AC6-4564BEF98AD3}">
  <a:tblStyle styleId="{1DB66055-1189-4C16-8AC6-4564BEF98AD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81D3431-E811-46E1-8FC1-76CE1548AC9F}"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 pos="408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3.fntdata"/><Relationship Id="rId68" Type="http://schemas.openxmlformats.org/officeDocument/2006/relationships/font" Target="fonts/font18.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3.fntdata"/><Relationship Id="rId58" Type="http://schemas.openxmlformats.org/officeDocument/2006/relationships/font" Target="fonts/font8.fntdata"/><Relationship Id="rId74" Type="http://schemas.openxmlformats.org/officeDocument/2006/relationships/font" Target="fonts/font24.fntdata"/><Relationship Id="rId79" Type="http://schemas.openxmlformats.org/officeDocument/2006/relationships/font" Target="fonts/font29.fntdata"/><Relationship Id="rId5" Type="http://schemas.openxmlformats.org/officeDocument/2006/relationships/slide" Target="slides/slide4.xml"/><Relationship Id="rId61" Type="http://schemas.openxmlformats.org/officeDocument/2006/relationships/font" Target="fonts/font11.fntdata"/><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font" Target="fonts/font27.fntdata"/><Relationship Id="rId8" Type="http://schemas.openxmlformats.org/officeDocument/2006/relationships/slide" Target="slides/slide7.xml"/><Relationship Id="rId51" Type="http://schemas.openxmlformats.org/officeDocument/2006/relationships/font" Target="fonts/font1.fntdata"/><Relationship Id="rId72" Type="http://schemas.openxmlformats.org/officeDocument/2006/relationships/font" Target="fonts/font22.fntdata"/><Relationship Id="rId80" Type="http://schemas.openxmlformats.org/officeDocument/2006/relationships/font" Target="fonts/font3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font" Target="fonts/font25.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font" Target="fonts/font28.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font" Target="fonts/font26.fntdata"/><Relationship Id="rId7" Type="http://schemas.openxmlformats.org/officeDocument/2006/relationships/slide" Target="slides/slide6.xml"/><Relationship Id="rId71"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f7ec398e15_0_1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f7ec398e15_0_1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f80281552d_0_1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f80281552d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f8cec29907_1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f8cec29907_1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Char char="-"/>
            </a:pPr>
            <a:r>
              <a:rPr lang="en-GB" sz="1200">
                <a:solidFill>
                  <a:schemeClr val="dk1"/>
                </a:solidFill>
              </a:rPr>
              <a:t>Most people have a mobile phone personally</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Most people use a Smart phone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Most people have Internet Data</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Older you are, less likely you have a phone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GB" sz="1200">
                <a:solidFill>
                  <a:schemeClr val="dk1"/>
                </a:solidFill>
              </a:rPr>
              <a:t>Lower income you are, less likely you have a phone or have a data plan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80281552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80281552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dk1"/>
                </a:solidFill>
              </a:rPr>
              <a:t>Most panelists surveyed listen to radio daily.</a:t>
            </a:r>
            <a:endParaRPr sz="1200">
              <a:solidFill>
                <a:schemeClr val="dk1"/>
              </a:solidFill>
            </a:endParaRPr>
          </a:p>
          <a:p>
            <a:pPr marL="0" lvl="0" indent="0" algn="l" rtl="0">
              <a:lnSpc>
                <a:spcPct val="115000"/>
              </a:lnSpc>
              <a:spcBef>
                <a:spcPts val="0"/>
              </a:spcBef>
              <a:spcAft>
                <a:spcPts val="0"/>
              </a:spcAft>
              <a:buNone/>
            </a:pPr>
            <a:r>
              <a:rPr lang="en-GB" sz="1200">
                <a:solidFill>
                  <a:schemeClr val="dk1"/>
                </a:solidFill>
              </a:rPr>
              <a:t>Most of those surveyed also tend to listen to radio on weekday mornings</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f35a4f56ef_3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f35a4f56ef_3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Touch N’Go E-wallet is the preference if the panelists surveyed wish to use an e-wallet.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Furthermore, the proportion of users who use the Touch N’ Go is highly collinear with the proportion of users who choose to use the eWallet.</a:t>
            </a:r>
            <a:endParaRPr sz="1200" strike="sngStrike">
              <a:solidFill>
                <a:srgbClr val="00796B"/>
              </a:solidFill>
            </a:endParaRPr>
          </a:p>
          <a:p>
            <a:pPr marL="0" lvl="0" indent="0" algn="l" rtl="0">
              <a:lnSpc>
                <a:spcPct val="115000"/>
              </a:lnSpc>
              <a:spcBef>
                <a:spcPts val="0"/>
              </a:spcBef>
              <a:spcAft>
                <a:spcPts val="0"/>
              </a:spcAft>
              <a:buClr>
                <a:schemeClr val="dk1"/>
              </a:buClr>
              <a:buSzPts val="1100"/>
              <a:buFont typeface="Arial"/>
              <a:buNone/>
            </a:pPr>
            <a:endParaRPr sz="1200" strike="sngStrike">
              <a:solidFill>
                <a:srgbClr val="00796B"/>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After considering each question individually, we then look into the correlation of each question with each other, to garner a deeper insight.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f8cec29907_1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f8cec29907_1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b="1">
              <a:solidFill>
                <a:schemeClr val="dk1"/>
              </a:solidFill>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Touch N’Go E-wallet is the preference if the panelists surveyed wish to use an e-wallet.</a:t>
            </a:r>
            <a:endParaRPr sz="1200">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Furthermore, the proportion of users who use the Touch N’ Go is highly collinear with the proportion of users who choose to use the eWallet.</a:t>
            </a:r>
            <a:endParaRPr sz="1200" strike="sngStrike">
              <a:solidFill>
                <a:srgbClr val="00796B"/>
              </a:solidFill>
            </a:endParaRPr>
          </a:p>
          <a:p>
            <a:pPr marL="0" lvl="0" indent="0" algn="l" rtl="0">
              <a:lnSpc>
                <a:spcPct val="115000"/>
              </a:lnSpc>
              <a:spcBef>
                <a:spcPts val="0"/>
              </a:spcBef>
              <a:spcAft>
                <a:spcPts val="0"/>
              </a:spcAft>
              <a:buClr>
                <a:schemeClr val="dk1"/>
              </a:buClr>
              <a:buSzPts val="1100"/>
              <a:buFont typeface="Arial"/>
              <a:buNone/>
            </a:pPr>
            <a:endParaRPr sz="1200" strike="sngStrike">
              <a:solidFill>
                <a:srgbClr val="00796B"/>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After considering each question individually, we then look into the correlation of each question with each other, to garner a deeper insight.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f8cec29907_1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f8cec29907_1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gf8cec29907_0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 name="Google Shape;320;gf8cec2990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placed feature engineering after EDA bcos it would make more sense, since feature engineering is derived from our initial EDA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f8cec29907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f8cec29907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f80281552d_0_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f80281552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2000"/>
              </a:spcBef>
              <a:spcAft>
                <a:spcPts val="0"/>
              </a:spcAft>
              <a:buClr>
                <a:schemeClr val="dk1"/>
              </a:buClr>
              <a:buSzPts val="1100"/>
              <a:buFont typeface="Arial"/>
              <a:buNone/>
            </a:pPr>
            <a:r>
              <a:rPr lang="en-GB" sz="1400" b="1">
                <a:solidFill>
                  <a:schemeClr val="dk1"/>
                </a:solidFill>
                <a:latin typeface="Times New Roman"/>
                <a:ea typeface="Times New Roman"/>
                <a:cs typeface="Times New Roman"/>
                <a:sym typeface="Times New Roman"/>
              </a:rPr>
              <a:t>6 Main Food Groups</a:t>
            </a:r>
            <a:endParaRPr sz="1400" b="1">
              <a:solidFill>
                <a:schemeClr val="dk1"/>
              </a:solidFill>
              <a:latin typeface="Times New Roman"/>
              <a:ea typeface="Times New Roman"/>
              <a:cs typeface="Times New Roman"/>
              <a:sym typeface="Times New Roman"/>
            </a:endParaRPr>
          </a:p>
          <a:p>
            <a:pPr marL="0" lvl="0" indent="0" algn="l" rtl="0">
              <a:lnSpc>
                <a:spcPct val="115000"/>
              </a:lnSpc>
              <a:spcBef>
                <a:spcPts val="600"/>
              </a:spcBef>
              <a:spcAft>
                <a:spcPts val="0"/>
              </a:spcAft>
              <a:buClr>
                <a:schemeClr val="dk1"/>
              </a:buClr>
              <a:buSzPts val="1100"/>
              <a:buFont typeface="Arial"/>
              <a:buNone/>
            </a:pPr>
            <a:r>
              <a:rPr lang="en-GB" sz="1200">
                <a:solidFill>
                  <a:schemeClr val="dk1"/>
                </a:solidFill>
              </a:rPr>
              <a:t>In the DACC_Hackathon_Categories_Information_V2.csv dataset provided, there were 62 different food categories. To make the data more interpretable, we further grouped these 62 different categories of food into 6 main food groups - </a:t>
            </a:r>
            <a:r>
              <a:rPr lang="en-GB" sz="1200" i="1">
                <a:solidFill>
                  <a:schemeClr val="dk1"/>
                </a:solidFill>
              </a:rPr>
              <a:t>Alcohol, Beverages, Cooking Essentials, Carbohydrates, Dairy/ Eggs and Snacks</a:t>
            </a:r>
            <a:r>
              <a:rPr lang="en-GB" sz="1200">
                <a:solidFill>
                  <a:schemeClr val="dk1"/>
                </a:solidFill>
              </a:rPr>
              <a:t>. </a:t>
            </a:r>
            <a:endParaRPr sz="1200">
              <a:solidFill>
                <a:schemeClr val="dk1"/>
              </a:solidFill>
            </a:endParaRPr>
          </a:p>
          <a:p>
            <a:pPr marL="0" lvl="0" indent="0" algn="l" rtl="0">
              <a:lnSpc>
                <a:spcPct val="115000"/>
              </a:lnSpc>
              <a:spcBef>
                <a:spcPts val="2000"/>
              </a:spcBef>
              <a:spcAft>
                <a:spcPts val="0"/>
              </a:spcAft>
              <a:buClr>
                <a:schemeClr val="dk1"/>
              </a:buClr>
              <a:buSzPts val="1100"/>
              <a:buFont typeface="Arial"/>
              <a:buNone/>
            </a:pPr>
            <a:r>
              <a:rPr lang="en-GB" sz="1400" b="1">
                <a:solidFill>
                  <a:schemeClr val="dk1"/>
                </a:solidFill>
                <a:latin typeface="Times New Roman"/>
                <a:ea typeface="Times New Roman"/>
                <a:cs typeface="Times New Roman"/>
                <a:sym typeface="Times New Roman"/>
              </a:rPr>
              <a:t>High or Low Calorie</a:t>
            </a:r>
            <a:endParaRPr sz="1400" b="1">
              <a:solidFill>
                <a:schemeClr val="dk1"/>
              </a:solidFill>
              <a:latin typeface="Times New Roman"/>
              <a:ea typeface="Times New Roman"/>
              <a:cs typeface="Times New Roman"/>
              <a:sym typeface="Times New Roman"/>
            </a:endParaRPr>
          </a:p>
          <a:p>
            <a:pPr marL="0" lvl="0" indent="0" algn="l" rtl="0">
              <a:lnSpc>
                <a:spcPct val="115000"/>
              </a:lnSpc>
              <a:spcBef>
                <a:spcPts val="600"/>
              </a:spcBef>
              <a:spcAft>
                <a:spcPts val="0"/>
              </a:spcAft>
              <a:buClr>
                <a:schemeClr val="dk1"/>
              </a:buClr>
              <a:buSzPts val="1100"/>
              <a:buFont typeface="Arial"/>
              <a:buNone/>
            </a:pPr>
            <a:r>
              <a:rPr lang="en-GB" sz="1200">
                <a:solidFill>
                  <a:schemeClr val="dk1"/>
                </a:solidFill>
              </a:rPr>
              <a:t>We labelled foods with more than 400 calories per 100g as </a:t>
            </a:r>
            <a:r>
              <a:rPr lang="en-GB" sz="1200" i="1">
                <a:solidFill>
                  <a:schemeClr val="dk1"/>
                </a:solidFill>
              </a:rPr>
              <a:t>high calorie foods</a:t>
            </a:r>
            <a:r>
              <a:rPr lang="en-GB" sz="1200">
                <a:solidFill>
                  <a:schemeClr val="dk1"/>
                </a:solidFill>
              </a:rPr>
              <a:t> and foods with less than or equal to 400 calories per 100g as </a:t>
            </a:r>
            <a:r>
              <a:rPr lang="en-GB" sz="1200" i="1">
                <a:solidFill>
                  <a:schemeClr val="dk1"/>
                </a:solidFill>
              </a:rPr>
              <a:t>low calorie foods</a:t>
            </a:r>
            <a:r>
              <a:rPr lang="en-GB" sz="1200">
                <a:solidFill>
                  <a:schemeClr val="dk1"/>
                </a:solidFill>
              </a:rPr>
              <a:t>.</a:t>
            </a:r>
            <a:endParaRPr sz="1200">
              <a:solidFill>
                <a:schemeClr val="dk1"/>
              </a:solidFill>
            </a:endParaRPr>
          </a:p>
          <a:p>
            <a:pPr marL="0" lvl="0" indent="0" algn="l" rtl="0">
              <a:lnSpc>
                <a:spcPct val="115000"/>
              </a:lnSpc>
              <a:spcBef>
                <a:spcPts val="2000"/>
              </a:spcBef>
              <a:spcAft>
                <a:spcPts val="0"/>
              </a:spcAft>
              <a:buClr>
                <a:schemeClr val="dk1"/>
              </a:buClr>
              <a:buSzPts val="1100"/>
              <a:buFont typeface="Arial"/>
              <a:buNone/>
            </a:pPr>
            <a:r>
              <a:rPr lang="en-GB" sz="1400" b="1">
                <a:solidFill>
                  <a:schemeClr val="dk1"/>
                </a:solidFill>
                <a:latin typeface="Times New Roman"/>
                <a:ea typeface="Times New Roman"/>
                <a:cs typeface="Times New Roman"/>
                <a:sym typeface="Times New Roman"/>
              </a:rPr>
              <a:t>Percentage of Spending on Each Type of Food</a:t>
            </a:r>
            <a:endParaRPr sz="1400" b="1">
              <a:solidFill>
                <a:schemeClr val="dk1"/>
              </a:solidFill>
              <a:latin typeface="Times New Roman"/>
              <a:ea typeface="Times New Roman"/>
              <a:cs typeface="Times New Roman"/>
              <a:sym typeface="Times New Roman"/>
            </a:endParaRPr>
          </a:p>
          <a:p>
            <a:pPr marL="0" lvl="0" indent="0" algn="l" rtl="0">
              <a:lnSpc>
                <a:spcPct val="115000"/>
              </a:lnSpc>
              <a:spcBef>
                <a:spcPts val="600"/>
              </a:spcBef>
              <a:spcAft>
                <a:spcPts val="0"/>
              </a:spcAft>
              <a:buClr>
                <a:schemeClr val="dk1"/>
              </a:buClr>
              <a:buSzPts val="1100"/>
              <a:buFont typeface="Arial"/>
              <a:buNone/>
            </a:pPr>
            <a:r>
              <a:rPr lang="en-GB" sz="1200">
                <a:solidFill>
                  <a:schemeClr val="dk1"/>
                </a:solidFill>
              </a:rPr>
              <a:t>To better understand each panelist’s grocery shopping habits, we decided to look at their spending on different types of food. Firstly, for each panelist, we calculated the overall total amount spent, as well as the total amount they spent on each of the 6 main food groups as we defined earlier. We also calculated the total amount spent by each panelist on high calorie foods. Next, we divided their total amount spent on  each of the 6 main food groups and high calorie foods by their overall total amount spent to get their percentage of spending on each type of food. This resulted in the DataFrame shown below (Fig. 4) where each row represents a unique panelist and each column represents the panelist’s percentage of spending on that type of food.</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80281552d_0_3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80281552d_0_3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have to reach clustering by 4min or else we’ll run out of time.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f80281552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f80281552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f35a4f56ef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f35a4f56ef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80281552d_0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f80281552d_0_1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As shown above, Clusters 0 and 4 have the highest proportions of healthy individuals, forming about 30% of each cluster. In contrast, Clusters 2 and 3 seem to have high proportions of unhealthy individuals. Around 45% of Clusters 2 and 3 belong to the “Obese”, “Overweight”, or the “Underweight” categories.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f80281552d_0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f80281552d_0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endParaRPr sz="1200" b="1">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rPr>
              <a:t>Cluster 1 has an overwhelmingly large proportion of families with young kids as </a:t>
            </a:r>
            <a:r>
              <a:rPr lang="en-GB" sz="1200" i="1">
                <a:solidFill>
                  <a:schemeClr val="dk1"/>
                </a:solidFill>
              </a:rPr>
              <a:t>Nesting Families</a:t>
            </a:r>
            <a:r>
              <a:rPr lang="en-GB" sz="1200">
                <a:solidFill>
                  <a:schemeClr val="dk1"/>
                </a:solidFill>
              </a:rPr>
              <a:t> and </a:t>
            </a:r>
            <a:r>
              <a:rPr lang="en-GB" sz="1200" i="1">
                <a:solidFill>
                  <a:schemeClr val="dk1"/>
                </a:solidFill>
              </a:rPr>
              <a:t>Teens and Toddlers</a:t>
            </a:r>
            <a:r>
              <a:rPr lang="en-GB" sz="1200">
                <a:solidFill>
                  <a:schemeClr val="dk1"/>
                </a:solidFill>
              </a:rPr>
              <a:t> make up ~80% of the cluster. </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gf80281552d_0_2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8" name="Google Shape;398;gf80281552d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For Cluster 0, the majority of the individuals are low to middle income earners, with 30% of the cluster earning between </a:t>
            </a:r>
            <a:r>
              <a:rPr lang="en-GB">
                <a:solidFill>
                  <a:schemeClr val="dk1"/>
                </a:solidFill>
                <a:latin typeface="Calibri"/>
                <a:ea typeface="Calibri"/>
                <a:cs typeface="Calibri"/>
                <a:sym typeface="Calibri"/>
              </a:rPr>
              <a:t>RM3000 and RM4999 (Mid Low)</a:t>
            </a:r>
            <a:r>
              <a:rPr lang="en-GB" sz="1200">
                <a:solidFill>
                  <a:schemeClr val="dk1"/>
                </a:solidFill>
                <a:latin typeface="Calibri"/>
                <a:ea typeface="Calibri"/>
                <a:cs typeface="Calibri"/>
                <a:sym typeface="Calibri"/>
              </a:rPr>
              <a:t> and 40% of the cluster earning below RM3000 (Low + Low High).</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For Cluster 1, the majority of the individuals are middle income earners, with 55% of the cluster earning between </a:t>
            </a:r>
            <a:r>
              <a:rPr lang="en-GB">
                <a:solidFill>
                  <a:schemeClr val="dk1"/>
                </a:solidFill>
                <a:latin typeface="Calibri"/>
                <a:ea typeface="Calibri"/>
                <a:cs typeface="Calibri"/>
                <a:sym typeface="Calibri"/>
              </a:rPr>
              <a:t>RM3000 and RM7999 (Mid Low + Mid High)</a:t>
            </a:r>
            <a:r>
              <a:rPr lang="en-GB" sz="1200">
                <a:solidFill>
                  <a:schemeClr val="dk1"/>
                </a:solidFill>
                <a:latin typeface="Calibri"/>
                <a:ea typeface="Calibri"/>
                <a:cs typeface="Calibri"/>
                <a:sym typeface="Calibri"/>
              </a:rPr>
              <a:t>. Additionally, Cluster 1 has the highest proportion of high income earners. About 13% of the cluster earns more than RM7999.</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For Cluster 2, the majority of the individuals are low to middle income earners, with 50% of the cluster earning below</a:t>
            </a:r>
            <a:r>
              <a:rPr lang="en-GB">
                <a:solidFill>
                  <a:schemeClr val="dk1"/>
                </a:solidFill>
                <a:latin typeface="Calibri"/>
                <a:ea typeface="Calibri"/>
                <a:cs typeface="Calibri"/>
                <a:sym typeface="Calibri"/>
              </a:rPr>
              <a:t> RM3000 (Low + Low High)</a:t>
            </a:r>
            <a:r>
              <a:rPr lang="en-GB" sz="1200">
                <a:solidFill>
                  <a:schemeClr val="dk1"/>
                </a:solidFill>
                <a:latin typeface="Calibri"/>
                <a:ea typeface="Calibri"/>
                <a:cs typeface="Calibri"/>
                <a:sym typeface="Calibri"/>
              </a:rPr>
              <a:t>. The high income earners only make up less than 10% of this cluster.</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For Cluster 3, the majority of the individuals are low income earners, with 60% of the cluster earning below</a:t>
            </a:r>
            <a:r>
              <a:rPr lang="en-GB">
                <a:solidFill>
                  <a:schemeClr val="dk1"/>
                </a:solidFill>
                <a:latin typeface="Calibri"/>
                <a:ea typeface="Calibri"/>
                <a:cs typeface="Calibri"/>
                <a:sym typeface="Calibri"/>
              </a:rPr>
              <a:t> RM3000 (Low + Low High)</a:t>
            </a:r>
            <a:r>
              <a:rPr lang="en-GB" sz="1200">
                <a:solidFill>
                  <a:schemeClr val="dk1"/>
                </a:solidFill>
                <a:latin typeface="Calibri"/>
                <a:ea typeface="Calibri"/>
                <a:cs typeface="Calibri"/>
                <a:sym typeface="Calibri"/>
              </a:rPr>
              <a:t>. Like Cluster 2, the high income earners only make up a very small proportion of this cluster (around 5%).</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GB" sz="1200">
                <a:solidFill>
                  <a:schemeClr val="dk1"/>
                </a:solidFill>
                <a:latin typeface="Calibri"/>
                <a:ea typeface="Calibri"/>
                <a:cs typeface="Calibri"/>
                <a:sym typeface="Calibri"/>
              </a:rPr>
              <a:t>For Cluster 4, the majority of the individuals are middle-low income earners, with 45% of the cluster earning below RM4</a:t>
            </a:r>
            <a:r>
              <a:rPr lang="en-GB">
                <a:solidFill>
                  <a:schemeClr val="dk1"/>
                </a:solidFill>
                <a:latin typeface="Calibri"/>
                <a:ea typeface="Calibri"/>
                <a:cs typeface="Calibri"/>
                <a:sym typeface="Calibri"/>
              </a:rPr>
              <a:t>999 (Low + Mid Low)</a:t>
            </a:r>
            <a:r>
              <a:rPr lang="en-GB" sz="1200">
                <a:solidFill>
                  <a:schemeClr val="dk1"/>
                </a:solidFill>
                <a:latin typeface="Calibri"/>
                <a:ea typeface="Calibri"/>
                <a:cs typeface="Calibri"/>
                <a:sym typeface="Calibri"/>
              </a:rPr>
              <a:t>. Similar to Cluster 1, Cluster 4 has a high proportion of high income earners too. About 12% of the cluster earns more than RM7999.</a:t>
            </a:r>
            <a:endParaRPr sz="1200">
              <a:solidFill>
                <a:schemeClr val="dk1"/>
              </a:solidFill>
              <a:latin typeface="Calibri"/>
              <a:ea typeface="Calibri"/>
              <a:cs typeface="Calibri"/>
              <a:sym typeface="Calibri"/>
            </a:endParaRPr>
          </a:p>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8153485c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8153485c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200">
                <a:solidFill>
                  <a:schemeClr val="dk1"/>
                </a:solidFill>
              </a:rPr>
              <a:t>Finally, with all the analysis, we now understand each cluster better and can assign characteristics that identifies these clusters.</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GB" sz="1200">
                <a:solidFill>
                  <a:schemeClr val="dk1"/>
                </a:solidFill>
              </a:rPr>
              <a:t>Cluster 0: The top 10 itemsets indicate that this group usually have more domesticated baskets and since most indicators are average, this group is most probably an </a:t>
            </a:r>
            <a:r>
              <a:rPr lang="en-GB" sz="1200" b="1">
                <a:solidFill>
                  <a:schemeClr val="dk1"/>
                </a:solidFill>
              </a:rPr>
              <a:t>average person</a:t>
            </a:r>
            <a:r>
              <a:rPr lang="en-GB" sz="1200">
                <a:solidFill>
                  <a:schemeClr val="dk1"/>
                </a:solidFill>
              </a:rPr>
              <a:t>.</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GB" sz="1200">
                <a:solidFill>
                  <a:schemeClr val="dk1"/>
                </a:solidFill>
              </a:rPr>
              <a:t>Cluster 1: From the lifestage breakdown in 5.5, we see that an overwhelming majority of this cluster belong to Nesting Families, these are probably </a:t>
            </a:r>
            <a:r>
              <a:rPr lang="en-GB" sz="1200" b="1">
                <a:solidFill>
                  <a:schemeClr val="dk1"/>
                </a:solidFill>
              </a:rPr>
              <a:t>families with many kids</a:t>
            </a:r>
            <a:r>
              <a:rPr lang="en-GB" sz="1200">
                <a:solidFill>
                  <a:schemeClr val="dk1"/>
                </a:solidFill>
              </a:rPr>
              <a:t>, which explains their high support for milk powder - kids and liquid milk. </a:t>
            </a:r>
            <a:r>
              <a:rPr lang="en-GB" sz="1200">
                <a:solidFill>
                  <a:schemeClr val="dk1"/>
                </a:solidFill>
                <a:latin typeface="Calibri"/>
                <a:ea typeface="Calibri"/>
                <a:cs typeface="Calibri"/>
                <a:sym typeface="Calibri"/>
              </a:rPr>
              <a:t>This group probably </a:t>
            </a:r>
            <a:r>
              <a:rPr lang="en-GB" sz="1200" b="1">
                <a:solidFill>
                  <a:schemeClr val="dk1"/>
                </a:solidFill>
                <a:latin typeface="Calibri"/>
                <a:ea typeface="Calibri"/>
                <a:cs typeface="Calibri"/>
                <a:sym typeface="Calibri"/>
              </a:rPr>
              <a:t>does not cook as often</a:t>
            </a:r>
            <a:r>
              <a:rPr lang="en-GB" sz="1200">
                <a:solidFill>
                  <a:schemeClr val="dk1"/>
                </a:solidFill>
                <a:latin typeface="Calibri"/>
                <a:ea typeface="Calibri"/>
                <a:cs typeface="Calibri"/>
                <a:sym typeface="Calibri"/>
              </a:rPr>
              <a:t> as the other clusters judging from the low supports for cooking essentials, which is even lower than Cluster 4. </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GB" sz="1200">
                <a:solidFill>
                  <a:schemeClr val="dk1"/>
                </a:solidFill>
                <a:latin typeface="Calibri"/>
                <a:ea typeface="Calibri"/>
                <a:cs typeface="Calibri"/>
                <a:sym typeface="Calibri"/>
              </a:rPr>
              <a:t>Cluster 2: From the income breakdown in 5.7, this group consists of mainly low to middle income earners and from the high supports of </a:t>
            </a:r>
            <a:r>
              <a:rPr lang="en-GB" sz="1200">
                <a:solidFill>
                  <a:schemeClr val="dk1"/>
                </a:solidFill>
              </a:rPr>
              <a:t>egg, sugar, cooking oils and cooking sauces, this group probably</a:t>
            </a:r>
            <a:r>
              <a:rPr lang="en-GB" sz="1200" b="1">
                <a:solidFill>
                  <a:schemeClr val="dk1"/>
                </a:solidFill>
              </a:rPr>
              <a:t> cooks often</a:t>
            </a:r>
            <a:r>
              <a:rPr lang="en-GB" sz="1200">
                <a:solidFill>
                  <a:schemeClr val="dk1"/>
                </a:solidFill>
              </a:rPr>
              <a:t> and eats a lot. </a:t>
            </a:r>
            <a:endParaRPr sz="1200">
              <a:solidFill>
                <a:schemeClr val="dk1"/>
              </a:solidFill>
            </a:endParaRPr>
          </a:p>
          <a:p>
            <a:pPr marL="0" lvl="0" indent="0" algn="l" rtl="0">
              <a:lnSpc>
                <a:spcPct val="115000"/>
              </a:lnSpc>
              <a:spcBef>
                <a:spcPts val="0"/>
              </a:spcBef>
              <a:spcAft>
                <a:spcPts val="0"/>
              </a:spcAft>
              <a:buNone/>
            </a:pPr>
            <a:r>
              <a:rPr lang="en-GB" sz="1200">
                <a:solidFill>
                  <a:schemeClr val="dk1"/>
                </a:solidFill>
              </a:rPr>
              <a:t>Cluster 3: This group is similar to Cluster 2 except people in this group have generally lower income. In addition, this group has high support for rice and instant noodles. The itemsets (rice, eggs) and (sugar, rice) are also within the top 10 highest support itemsets for this group. Hence, this group likely consists of </a:t>
            </a:r>
            <a:r>
              <a:rPr lang="en-GB" sz="1200" b="1">
                <a:solidFill>
                  <a:schemeClr val="dk1"/>
                </a:solidFill>
              </a:rPr>
              <a:t>people with high carbohydrate diets</a:t>
            </a:r>
            <a:r>
              <a:rPr lang="en-GB" sz="1200">
                <a:solidFill>
                  <a:schemeClr val="dk1"/>
                </a:solidFill>
              </a:rPr>
              <a:t>.</a:t>
            </a:r>
            <a:endParaRPr sz="1200">
              <a:solidFill>
                <a:schemeClr val="dk1"/>
              </a:solidFill>
            </a:endParaRPr>
          </a:p>
          <a:p>
            <a:pPr marL="0" lvl="0" indent="0" algn="l" rtl="0">
              <a:lnSpc>
                <a:spcPct val="115000"/>
              </a:lnSpc>
              <a:spcBef>
                <a:spcPts val="0"/>
              </a:spcBef>
              <a:spcAft>
                <a:spcPts val="0"/>
              </a:spcAft>
              <a:buNone/>
            </a:pPr>
            <a:endParaRPr sz="1200">
              <a:solidFill>
                <a:schemeClr val="dk1"/>
              </a:solidFill>
            </a:endParaRPr>
          </a:p>
          <a:p>
            <a:pPr marL="0" lvl="0" indent="0" algn="l" rtl="0">
              <a:lnSpc>
                <a:spcPct val="115000"/>
              </a:lnSpc>
              <a:spcBef>
                <a:spcPts val="0"/>
              </a:spcBef>
              <a:spcAft>
                <a:spcPts val="0"/>
              </a:spcAft>
              <a:buNone/>
            </a:pPr>
            <a:r>
              <a:rPr lang="en-GB" sz="1200">
                <a:solidFill>
                  <a:schemeClr val="dk1"/>
                </a:solidFill>
              </a:rPr>
              <a:t>Cluster 4: From the BMI breakdown in 5.1, this group has the highest proportion of healthy people, and the lowest </a:t>
            </a:r>
            <a:r>
              <a:rPr lang="en-GB" sz="1200">
                <a:solidFill>
                  <a:schemeClr val="dk1"/>
                </a:solidFill>
                <a:latin typeface="Calibri"/>
                <a:ea typeface="Calibri"/>
                <a:cs typeface="Calibri"/>
                <a:sym typeface="Calibri"/>
              </a:rPr>
              <a:t>proportion of underweight (only 10%). This might be due to the snacking as shown in the high supports for biscuits and snacks. </a:t>
            </a:r>
            <a:r>
              <a:rPr lang="en-GB" sz="1200">
                <a:solidFill>
                  <a:schemeClr val="dk1"/>
                </a:solidFill>
              </a:rPr>
              <a:t>From the income breakdown in 5.7, we see that this group has a </a:t>
            </a:r>
            <a:r>
              <a:rPr lang="en-GB" sz="1200">
                <a:solidFill>
                  <a:schemeClr val="dk1"/>
                </a:solidFill>
                <a:latin typeface="Calibri"/>
                <a:ea typeface="Calibri"/>
                <a:cs typeface="Calibri"/>
                <a:sym typeface="Calibri"/>
              </a:rPr>
              <a:t>higher proportion of higher income individuals, which might be a reason why they can afford to eat out and eat healthy</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None/>
            </a:pPr>
            <a:r>
              <a:rPr lang="en-GB" sz="1200">
                <a:solidFill>
                  <a:schemeClr val="dk1"/>
                </a:solidFill>
                <a:latin typeface="Calibri"/>
                <a:ea typeface="Calibri"/>
                <a:cs typeface="Calibri"/>
                <a:sym typeface="Calibri"/>
              </a:rPr>
              <a:t>The higher income indicates the probability that this group consists of many white-collared office workers. Hence, this group is probably </a:t>
            </a:r>
            <a:r>
              <a:rPr lang="en-GB" sz="1200" b="1">
                <a:solidFill>
                  <a:schemeClr val="dk1"/>
                </a:solidFill>
                <a:latin typeface="Calibri"/>
                <a:ea typeface="Calibri"/>
                <a:cs typeface="Calibri"/>
                <a:sym typeface="Calibri"/>
              </a:rPr>
              <a:t>working individuals who seldom cook</a:t>
            </a:r>
            <a:r>
              <a:rPr lang="en-GB" sz="1200">
                <a:solidFill>
                  <a:schemeClr val="dk1"/>
                </a:solidFill>
                <a:latin typeface="Calibri"/>
                <a:ea typeface="Calibri"/>
                <a:cs typeface="Calibri"/>
                <a:sym typeface="Calibri"/>
              </a:rPr>
              <a:t>.</a:t>
            </a:r>
            <a:endParaRPr sz="120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f8cec29907_8_2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f8cec29907_8_2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f7ec398e15_0_14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f7ec398e15_0_1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Before going into the how, we need to gather the ingredients first. We decided to take calories and other health benefits into account. The main reason is because we feel that calories alone is not accurate in deciding whether a given item is healthy or not.</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gf8cec29907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5" name="Google Shape;435;gf8cec29907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we decided to use health promotion board’s definition of a healthier choice. According to them, a healthier choice is one with higher whole grains, higher calcium, lower sodium, lower saturated fats, lower sugar and is trans-fat free. With that, we are ready to move on to how our recommendation system works.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8cec29907_8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8cec29907_8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000">
                <a:solidFill>
                  <a:schemeClr val="dk1"/>
                </a:solidFill>
              </a:rPr>
              <a:t>As mentioned earlier, we categorised the items into 6 broader categories namely Carbohydrates, Alcohol, Dairy/Eggs, Beverages, Cooking Essentials and Snacks. However, this poses a problem to us. For example, eggs (click) and butter (click) are in the same category. But would we substitute eggs for butter? The answer is no! (click) So, to bridge this gap, we decided to add another layer of filtering using NLP. By using that, we hope to be able to find items that are semantically similar within each of these broad categories. By doing so, we also hope to provide more reasonable recommendations with this added layer of filter. So how exactly do we do this? Let me show you an example.</a:t>
            </a:r>
            <a:endParaRPr sz="1000">
              <a:solidFill>
                <a:schemeClr val="dk1"/>
              </a:solidFill>
            </a:endParaRPr>
          </a:p>
          <a:p>
            <a:pPr marL="0" lvl="0" indent="0" algn="l" rtl="0">
              <a:lnSpc>
                <a:spcPct val="115000"/>
              </a:lnSpc>
              <a:spcBef>
                <a:spcPts val="0"/>
              </a:spcBef>
              <a:spcAft>
                <a:spcPts val="0"/>
              </a:spcAft>
              <a:buClr>
                <a:schemeClr val="dk1"/>
              </a:buClr>
              <a:buSzPts val="1100"/>
              <a:buFont typeface="Arial"/>
              <a:buNone/>
            </a:pPr>
            <a:endParaRPr sz="10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f8cec29907_8_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f8cec29907_8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Using NLP, we are able to convert each item name to a word vector and express them in a 2D/3D plane. So from this video, we can see that Sugar and Honey closer in the 3D space as compared to the Spaghetti-Rice pair. So using a distance metric like cosine similarity or euclidean distance, we can decide which items are closer to each other. With this video, I hope it presents to you a clearer idea of what we are trying to do.</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f7ec398e15_0_12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f7ec398e15_0_12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gf8cec29907_8_2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6" name="Google Shape;476;gf8cec29907_8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Clr>
                <a:schemeClr val="dk1"/>
              </a:buClr>
              <a:buSzPts val="1100"/>
              <a:buFont typeface="Arial"/>
              <a:buNone/>
            </a:pPr>
            <a:r>
              <a:rPr lang="en-GB" sz="1200">
                <a:solidFill>
                  <a:schemeClr val="dk1"/>
                </a:solidFill>
              </a:rPr>
              <a:t>After which, we start checking for the healthier option. For example, we have two items, sugar and honey. Both of them are sweeteners. We have the 6 nutritional values as well as the calories that we mentioned earlier. By penalising and rewarding nutritional aspects accordingly, we are able to tell which item is a healthier substitute.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f8cec29907_8_1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f8cec29907_8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after running the entire dataset, here are some of the recommendations that our system has provided us with and we can see that the recommendations are pretty reasonable. We have things like Snack to Biscuits and Instant Coffee to Coffee.</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f8cec29907_8_2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f8cec29907_8_2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f8cec29907_8_1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f8cec29907_8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this is the interface of our app, the user will login and he would be greeted by the homepage. As he chooses the items that he wants to purchase, the app will also recommend healthier options on-the-go as seen from the 3rd image. Now the question is, how do we come up with these?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f37b148f51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f37b148f51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gf37b148f51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1" name="Google Shape;531;gf37b148f51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2"/>
        <p:cNvGrpSpPr/>
        <p:nvPr/>
      </p:nvGrpSpPr>
      <p:grpSpPr>
        <a:xfrm>
          <a:off x="0" y="0"/>
          <a:ext cx="0" cy="0"/>
          <a:chOff x="0" y="0"/>
          <a:chExt cx="0" cy="0"/>
        </a:xfrm>
      </p:grpSpPr>
      <p:sp>
        <p:nvSpPr>
          <p:cNvPr id="563" name="Google Shape;563;gf8cec29907_8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4" name="Google Shape;564;gf8cec29907_8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f90909879a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f90909879a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For the first part, let me introduce you our Sihat App-ah application that we came up with. So this application has our recommendation system included as well as the popular e-payment services like Touch’n’Go and eWallet. The beauty of this application is that it allows you to pay with it so it is like a paylah equivalent in local context and also, it has a loyalty point system which allows a user to redeem free healthier options after accumulating enough points. Given the current pandemic situation, I am sure many of us are afraid to leave our houses. Don’t worry, with SIHAT APP-AH we allow you to order your groceries whenever and wherever you are. On-the-go recommendations will also be provided as you pick the items that you wish to buy. With all these features, we hope that users would be influenced by our recommendations and make a more informed decision when choosing their groceries!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f733c725ae_3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f733c725ae_3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f8cec29907_8_1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f8cec29907_8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f8cec29907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f8cec2990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GB" sz="1200">
                <a:solidFill>
                  <a:schemeClr val="dk1"/>
                </a:solidFill>
              </a:rPr>
              <a:t>The main objective of the Hackathon is to encourage the population to minimise their spending on packaged foods by maintaining an optimal level of calories consumption based on previous habits. In other words, it is to promote healthier purchasing and consumption habits.</a:t>
            </a:r>
            <a:endParaRPr sz="12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a:p>
            <a:pPr marL="0" lvl="0" indent="0" algn="l" rtl="0">
              <a:lnSpc>
                <a:spcPct val="150000"/>
              </a:lnSpc>
              <a:spcBef>
                <a:spcPts val="0"/>
              </a:spcBef>
              <a:spcAft>
                <a:spcPts val="0"/>
              </a:spcAft>
              <a:buClr>
                <a:schemeClr val="dk1"/>
              </a:buClr>
              <a:buSzPts val="1100"/>
              <a:buFont typeface="Arial"/>
              <a:buNone/>
            </a:pPr>
            <a:r>
              <a:rPr lang="en-GB" sz="1200">
                <a:solidFill>
                  <a:schemeClr val="dk1"/>
                </a:solidFill>
              </a:rPr>
              <a:t>Following this, our group’s objectives then are as follows:</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f733c725ae_3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f733c725ae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1600"/>
              </a:spcAft>
              <a:buNone/>
            </a:pPr>
            <a:endParaRPr sz="1800">
              <a:solidFill>
                <a:schemeClr val="dk1"/>
              </a:solidFill>
              <a:latin typeface="Oxygen Light"/>
              <a:ea typeface="Oxygen Light"/>
              <a:cs typeface="Oxygen Light"/>
              <a:sym typeface="Oxygen Light"/>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f7ec398e15_0_15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7" name="Google Shape;677;gf7ec398e15_0_15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0"/>
              </a:spcBef>
              <a:spcAft>
                <a:spcPts val="160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gf7ec398e15_0_14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2" name="Google Shape;722;gf7ec398e15_0_1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We know that healthier options are generally more expensive, so we decided to create an incentive for those that buy our recommended healthier options. This can be done through our recommendation-cum-epayment app and a coupon system for those with no access to mobile data. At the same time, we aim to maximise our media exposure in order to reach out to a greater proportion of our target audience. This is also why we plan to advertise this strategy through radio and TV broadcast as these were the main platforms of media used based on the analysis earlier. (click)</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f92e18b899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3" name="Google Shape;733;gf92e18b899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f91e008772_5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f91e008772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f92e18b899_4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f92e18b899_4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7"/>
        <p:cNvGrpSpPr/>
        <p:nvPr/>
      </p:nvGrpSpPr>
      <p:grpSpPr>
        <a:xfrm>
          <a:off x="0" y="0"/>
          <a:ext cx="0" cy="0"/>
          <a:chOff x="0" y="0"/>
          <a:chExt cx="0" cy="0"/>
        </a:xfrm>
      </p:grpSpPr>
      <p:sp>
        <p:nvSpPr>
          <p:cNvPr id="768" name="Google Shape;768;gf92e18b899_4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9" name="Google Shape;769;gf92e18b899_4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0"/>
        <p:cNvGrpSpPr/>
        <p:nvPr/>
      </p:nvGrpSpPr>
      <p:grpSpPr>
        <a:xfrm>
          <a:off x="0" y="0"/>
          <a:ext cx="0" cy="0"/>
          <a:chOff x="0" y="0"/>
          <a:chExt cx="0" cy="0"/>
        </a:xfrm>
      </p:grpSpPr>
      <p:sp>
        <p:nvSpPr>
          <p:cNvPr id="781" name="Google Shape;781;gf7ec398e15_0_15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2" name="Google Shape;782;gf7ec398e15_0_1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3"/>
        <p:cNvGrpSpPr/>
        <p:nvPr/>
      </p:nvGrpSpPr>
      <p:grpSpPr>
        <a:xfrm>
          <a:off x="0" y="0"/>
          <a:ext cx="0" cy="0"/>
          <a:chOff x="0" y="0"/>
          <a:chExt cx="0" cy="0"/>
        </a:xfrm>
      </p:grpSpPr>
      <p:sp>
        <p:nvSpPr>
          <p:cNvPr id="794" name="Google Shape;794;gf92e18b899_4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 name="Google Shape;795;gf92e18b899_4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f7ec398e15_0_14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f7ec398e15_0_1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50000"/>
              </a:lnSpc>
              <a:spcBef>
                <a:spcPts val="0"/>
              </a:spcBef>
              <a:spcAft>
                <a:spcPts val="0"/>
              </a:spcAft>
              <a:buClr>
                <a:schemeClr val="dk1"/>
              </a:buClr>
              <a:buSzPts val="1200"/>
              <a:buAutoNum type="arabicParenR"/>
            </a:pPr>
            <a:r>
              <a:rPr lang="en-GB" sz="1200">
                <a:solidFill>
                  <a:schemeClr val="dk1"/>
                </a:solidFill>
              </a:rPr>
              <a:t>To identify different consumers segments based on their personal details and overall lifestyle like spending habits and media consumption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f8cec29907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f8cec29907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just" rtl="0">
              <a:lnSpc>
                <a:spcPct val="115000"/>
              </a:lnSpc>
              <a:spcBef>
                <a:spcPts val="0"/>
              </a:spcBef>
              <a:spcAft>
                <a:spcPts val="0"/>
              </a:spcAft>
              <a:buClr>
                <a:schemeClr val="dk1"/>
              </a:buClr>
              <a:buSzPts val="1200"/>
              <a:buAutoNum type="arabicParenR"/>
            </a:pPr>
            <a:r>
              <a:rPr lang="en-GB" sz="1200">
                <a:solidFill>
                  <a:schemeClr val="dk1"/>
                </a:solidFill>
              </a:rPr>
              <a:t>suitable media channels through which we can maximize our campaign’s media outreach</a:t>
            </a: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f80281552d_0_3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f80281552d_0_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50000"/>
              </a:lnSpc>
              <a:spcBef>
                <a:spcPts val="0"/>
              </a:spcBef>
              <a:spcAft>
                <a:spcPts val="0"/>
              </a:spcAft>
              <a:buClr>
                <a:schemeClr val="dk1"/>
              </a:buClr>
              <a:buSzPts val="1200"/>
              <a:buAutoNum type="arabicParenR"/>
            </a:pPr>
            <a:r>
              <a:rPr lang="en-GB" sz="1200">
                <a:solidFill>
                  <a:schemeClr val="dk1"/>
                </a:solidFill>
              </a:rPr>
              <a:t>To design an app which utilises a recommendation system for the different consumer segments to purchase healthier substitutes</a:t>
            </a:r>
            <a:endParaRPr sz="12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50000"/>
              </a:lnSpc>
              <a:spcBef>
                <a:spcPts val="0"/>
              </a:spcBef>
              <a:spcAft>
                <a:spcPts val="0"/>
              </a:spcAft>
              <a:buClr>
                <a:schemeClr val="dk1"/>
              </a:buClr>
              <a:buSzPts val="1200"/>
              <a:buAutoNum type="arabicParenR"/>
            </a:pPr>
            <a:r>
              <a:rPr lang="en-GB" sz="1200">
                <a:solidFill>
                  <a:schemeClr val="dk1"/>
                </a:solidFill>
              </a:rPr>
              <a:t>To incentivise and encourage different consumer segments to continually purchase healthier substitutes</a:t>
            </a:r>
            <a:endParaRPr sz="12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a:p>
            <a:pPr marL="457200" lvl="0" indent="-304800" algn="l" rtl="0">
              <a:lnSpc>
                <a:spcPct val="150000"/>
              </a:lnSpc>
              <a:spcBef>
                <a:spcPts val="0"/>
              </a:spcBef>
              <a:spcAft>
                <a:spcPts val="0"/>
              </a:spcAft>
              <a:buClr>
                <a:schemeClr val="dk1"/>
              </a:buClr>
              <a:buSzPts val="1200"/>
              <a:buAutoNum type="arabicParenR"/>
            </a:pPr>
            <a:r>
              <a:rPr lang="en-GB" sz="1200">
                <a:solidFill>
                  <a:schemeClr val="dk1"/>
                </a:solidFill>
              </a:rPr>
              <a:t>To break existing habits and promote newer, healthier habits across the different consumer segments</a:t>
            </a:r>
            <a:endParaRPr sz="1200">
              <a:solidFill>
                <a:schemeClr val="dk1"/>
              </a:solidFill>
            </a:endParaRPr>
          </a:p>
          <a:p>
            <a:pPr marL="0" lvl="0" indent="0" algn="l" rtl="0">
              <a:lnSpc>
                <a:spcPct val="150000"/>
              </a:lnSpc>
              <a:spcBef>
                <a:spcPts val="0"/>
              </a:spcBef>
              <a:spcAft>
                <a:spcPts val="0"/>
              </a:spcAft>
              <a:buClr>
                <a:schemeClr val="dk1"/>
              </a:buClr>
              <a:buSzPts val="1100"/>
              <a:buFont typeface="Arial"/>
              <a:buNone/>
            </a:pPr>
            <a:endParaRPr sz="12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f8cec29907_11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f8cec29907_1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f35a4f56ef_3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f35a4f56ef_3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1200">
                <a:solidFill>
                  <a:schemeClr val="dk1"/>
                </a:solidFill>
              </a:rPr>
              <a:t>Based on the Figures, we notice that even on weekends, the majority of the panelists watches television during the ‘Prime Time’ and in the ‘Evening’.</a:t>
            </a:r>
            <a:endParaRPr sz="1200">
              <a:solidFill>
                <a:schemeClr val="dk1"/>
              </a:solidFill>
            </a:endParaRPr>
          </a:p>
          <a:p>
            <a:pPr marL="0" lvl="0" indent="0" algn="l" rtl="0">
              <a:lnSpc>
                <a:spcPct val="150000"/>
              </a:lnSpc>
              <a:spcBef>
                <a:spcPts val="0"/>
              </a:spcBef>
              <a:spcAft>
                <a:spcPts val="0"/>
              </a:spcAft>
              <a:buNone/>
            </a:pPr>
            <a:r>
              <a:rPr lang="en-GB" sz="1200">
                <a:solidFill>
                  <a:schemeClr val="dk1"/>
                </a:solidFill>
              </a:rPr>
              <a:t>I only leave the weekday one as weekends show a similar trend. The chart for weekends is at the next slide, if don`t need just delete the next slide.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spTree>
      <p:nvGrpSpPr>
        <p:cNvPr id="1" name="Shape 9"/>
        <p:cNvGrpSpPr/>
        <p:nvPr/>
      </p:nvGrpSpPr>
      <p:grpSpPr>
        <a:xfrm>
          <a:off x="0" y="0"/>
          <a:ext cx="0" cy="0"/>
          <a:chOff x="0" y="0"/>
          <a:chExt cx="0" cy="0"/>
        </a:xfrm>
      </p:grpSpPr>
      <p:sp>
        <p:nvSpPr>
          <p:cNvPr id="10" name="Google Shape;10;p2"/>
          <p:cNvSpPr/>
          <p:nvPr/>
        </p:nvSpPr>
        <p:spPr>
          <a:xfrm>
            <a:off x="514725" y="400850"/>
            <a:ext cx="8115300" cy="4343400"/>
          </a:xfrm>
          <a:prstGeom prst="rect">
            <a:avLst/>
          </a:prstGeom>
          <a:noFill/>
          <a:ln w="762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372052" y="1201775"/>
            <a:ext cx="63999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accent1"/>
              </a:buClr>
              <a:buSzPts val="4800"/>
              <a:buFont typeface="Abril Fatface"/>
              <a:buNone/>
              <a:defRPr sz="4800">
                <a:solidFill>
                  <a:schemeClr val="accent1"/>
                </a:solidFill>
                <a:latin typeface="Abril Fatface"/>
                <a:ea typeface="Abril Fatface"/>
                <a:cs typeface="Abril Fatface"/>
                <a:sym typeface="Abril Fatface"/>
              </a:defRPr>
            </a:lvl1pPr>
            <a:lvl2pPr lvl="1" algn="ctr">
              <a:spcBef>
                <a:spcPts val="0"/>
              </a:spcBef>
              <a:spcAft>
                <a:spcPts val="0"/>
              </a:spcAft>
              <a:buSzPts val="5200"/>
              <a:buFont typeface="Abril Fatface"/>
              <a:buNone/>
              <a:defRPr sz="5200">
                <a:latin typeface="Abril Fatface"/>
                <a:ea typeface="Abril Fatface"/>
                <a:cs typeface="Abril Fatface"/>
                <a:sym typeface="Abril Fatface"/>
              </a:defRPr>
            </a:lvl2pPr>
            <a:lvl3pPr lvl="2" algn="ctr">
              <a:spcBef>
                <a:spcPts val="0"/>
              </a:spcBef>
              <a:spcAft>
                <a:spcPts val="0"/>
              </a:spcAft>
              <a:buSzPts val="5200"/>
              <a:buFont typeface="Abril Fatface"/>
              <a:buNone/>
              <a:defRPr sz="5200">
                <a:latin typeface="Abril Fatface"/>
                <a:ea typeface="Abril Fatface"/>
                <a:cs typeface="Abril Fatface"/>
                <a:sym typeface="Abril Fatface"/>
              </a:defRPr>
            </a:lvl3pPr>
            <a:lvl4pPr lvl="3" algn="ctr">
              <a:spcBef>
                <a:spcPts val="0"/>
              </a:spcBef>
              <a:spcAft>
                <a:spcPts val="0"/>
              </a:spcAft>
              <a:buSzPts val="5200"/>
              <a:buFont typeface="Abril Fatface"/>
              <a:buNone/>
              <a:defRPr sz="5200">
                <a:latin typeface="Abril Fatface"/>
                <a:ea typeface="Abril Fatface"/>
                <a:cs typeface="Abril Fatface"/>
                <a:sym typeface="Abril Fatface"/>
              </a:defRPr>
            </a:lvl4pPr>
            <a:lvl5pPr lvl="4" algn="ctr">
              <a:spcBef>
                <a:spcPts val="0"/>
              </a:spcBef>
              <a:spcAft>
                <a:spcPts val="0"/>
              </a:spcAft>
              <a:buSzPts val="5200"/>
              <a:buFont typeface="Abril Fatface"/>
              <a:buNone/>
              <a:defRPr sz="5200">
                <a:latin typeface="Abril Fatface"/>
                <a:ea typeface="Abril Fatface"/>
                <a:cs typeface="Abril Fatface"/>
                <a:sym typeface="Abril Fatface"/>
              </a:defRPr>
            </a:lvl5pPr>
            <a:lvl6pPr lvl="5" algn="ctr">
              <a:spcBef>
                <a:spcPts val="0"/>
              </a:spcBef>
              <a:spcAft>
                <a:spcPts val="0"/>
              </a:spcAft>
              <a:buSzPts val="5200"/>
              <a:buFont typeface="Abril Fatface"/>
              <a:buNone/>
              <a:defRPr sz="5200">
                <a:latin typeface="Abril Fatface"/>
                <a:ea typeface="Abril Fatface"/>
                <a:cs typeface="Abril Fatface"/>
                <a:sym typeface="Abril Fatface"/>
              </a:defRPr>
            </a:lvl6pPr>
            <a:lvl7pPr lvl="6" algn="ctr">
              <a:spcBef>
                <a:spcPts val="0"/>
              </a:spcBef>
              <a:spcAft>
                <a:spcPts val="0"/>
              </a:spcAft>
              <a:buSzPts val="5200"/>
              <a:buFont typeface="Abril Fatface"/>
              <a:buNone/>
              <a:defRPr sz="5200">
                <a:latin typeface="Abril Fatface"/>
                <a:ea typeface="Abril Fatface"/>
                <a:cs typeface="Abril Fatface"/>
                <a:sym typeface="Abril Fatface"/>
              </a:defRPr>
            </a:lvl7pPr>
            <a:lvl8pPr lvl="7" algn="ctr">
              <a:spcBef>
                <a:spcPts val="0"/>
              </a:spcBef>
              <a:spcAft>
                <a:spcPts val="0"/>
              </a:spcAft>
              <a:buSzPts val="5200"/>
              <a:buFont typeface="Abril Fatface"/>
              <a:buNone/>
              <a:defRPr sz="5200">
                <a:latin typeface="Abril Fatface"/>
                <a:ea typeface="Abril Fatface"/>
                <a:cs typeface="Abril Fatface"/>
                <a:sym typeface="Abril Fatface"/>
              </a:defRPr>
            </a:lvl8pPr>
            <a:lvl9pPr lvl="8" algn="ctr">
              <a:spcBef>
                <a:spcPts val="0"/>
              </a:spcBef>
              <a:spcAft>
                <a:spcPts val="0"/>
              </a:spcAft>
              <a:buSzPts val="5200"/>
              <a:buFont typeface="Abril Fatface"/>
              <a:buNone/>
              <a:defRPr sz="5200">
                <a:latin typeface="Abril Fatface"/>
                <a:ea typeface="Abril Fatface"/>
                <a:cs typeface="Abril Fatface"/>
                <a:sym typeface="Abril Fatface"/>
              </a:defRPr>
            </a:lvl9pPr>
          </a:lstStyle>
          <a:p>
            <a:endParaRPr/>
          </a:p>
        </p:txBody>
      </p:sp>
      <p:sp>
        <p:nvSpPr>
          <p:cNvPr id="12" name="Google Shape;12;p2"/>
          <p:cNvSpPr txBox="1">
            <a:spLocks noGrp="1"/>
          </p:cNvSpPr>
          <p:nvPr>
            <p:ph type="subTitle" idx="1"/>
          </p:nvPr>
        </p:nvSpPr>
        <p:spPr>
          <a:xfrm>
            <a:off x="1730850" y="3181925"/>
            <a:ext cx="5682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2"/>
              </a:buClr>
              <a:buSzPts val="1100"/>
              <a:buNone/>
              <a:defRPr sz="1100">
                <a:solidFill>
                  <a:schemeClr val="accent2"/>
                </a:solidFill>
              </a:defRPr>
            </a:lvl1pPr>
            <a:lvl2pPr lvl="1" algn="ctr">
              <a:lnSpc>
                <a:spcPct val="100000"/>
              </a:lnSpc>
              <a:spcBef>
                <a:spcPts val="0"/>
              </a:spcBef>
              <a:spcAft>
                <a:spcPts val="0"/>
              </a:spcAft>
              <a:buClr>
                <a:srgbClr val="A1C448"/>
              </a:buClr>
              <a:buSzPts val="2800"/>
              <a:buNone/>
              <a:defRPr sz="2800">
                <a:solidFill>
                  <a:srgbClr val="A1C448"/>
                </a:solidFill>
              </a:defRPr>
            </a:lvl2pPr>
            <a:lvl3pPr lvl="2" algn="ctr">
              <a:lnSpc>
                <a:spcPct val="100000"/>
              </a:lnSpc>
              <a:spcBef>
                <a:spcPts val="0"/>
              </a:spcBef>
              <a:spcAft>
                <a:spcPts val="0"/>
              </a:spcAft>
              <a:buClr>
                <a:srgbClr val="A1C448"/>
              </a:buClr>
              <a:buSzPts val="2800"/>
              <a:buNone/>
              <a:defRPr sz="2800">
                <a:solidFill>
                  <a:srgbClr val="A1C448"/>
                </a:solidFill>
              </a:defRPr>
            </a:lvl3pPr>
            <a:lvl4pPr lvl="3" algn="ctr">
              <a:lnSpc>
                <a:spcPct val="100000"/>
              </a:lnSpc>
              <a:spcBef>
                <a:spcPts val="0"/>
              </a:spcBef>
              <a:spcAft>
                <a:spcPts val="0"/>
              </a:spcAft>
              <a:buClr>
                <a:srgbClr val="A1C448"/>
              </a:buClr>
              <a:buSzPts val="2800"/>
              <a:buNone/>
              <a:defRPr sz="2800">
                <a:solidFill>
                  <a:srgbClr val="A1C448"/>
                </a:solidFill>
              </a:defRPr>
            </a:lvl4pPr>
            <a:lvl5pPr lvl="4" algn="ctr">
              <a:lnSpc>
                <a:spcPct val="100000"/>
              </a:lnSpc>
              <a:spcBef>
                <a:spcPts val="0"/>
              </a:spcBef>
              <a:spcAft>
                <a:spcPts val="0"/>
              </a:spcAft>
              <a:buClr>
                <a:srgbClr val="A1C448"/>
              </a:buClr>
              <a:buSzPts val="2800"/>
              <a:buNone/>
              <a:defRPr sz="2800">
                <a:solidFill>
                  <a:srgbClr val="A1C448"/>
                </a:solidFill>
              </a:defRPr>
            </a:lvl5pPr>
            <a:lvl6pPr lvl="5" algn="ctr">
              <a:lnSpc>
                <a:spcPct val="100000"/>
              </a:lnSpc>
              <a:spcBef>
                <a:spcPts val="0"/>
              </a:spcBef>
              <a:spcAft>
                <a:spcPts val="0"/>
              </a:spcAft>
              <a:buClr>
                <a:srgbClr val="A1C448"/>
              </a:buClr>
              <a:buSzPts val="2800"/>
              <a:buNone/>
              <a:defRPr sz="2800">
                <a:solidFill>
                  <a:srgbClr val="A1C448"/>
                </a:solidFill>
              </a:defRPr>
            </a:lvl6pPr>
            <a:lvl7pPr lvl="6" algn="ctr">
              <a:lnSpc>
                <a:spcPct val="100000"/>
              </a:lnSpc>
              <a:spcBef>
                <a:spcPts val="0"/>
              </a:spcBef>
              <a:spcAft>
                <a:spcPts val="0"/>
              </a:spcAft>
              <a:buClr>
                <a:srgbClr val="A1C448"/>
              </a:buClr>
              <a:buSzPts val="2800"/>
              <a:buNone/>
              <a:defRPr sz="2800">
                <a:solidFill>
                  <a:srgbClr val="A1C448"/>
                </a:solidFill>
              </a:defRPr>
            </a:lvl7pPr>
            <a:lvl8pPr lvl="7" algn="ctr">
              <a:lnSpc>
                <a:spcPct val="100000"/>
              </a:lnSpc>
              <a:spcBef>
                <a:spcPts val="0"/>
              </a:spcBef>
              <a:spcAft>
                <a:spcPts val="0"/>
              </a:spcAft>
              <a:buClr>
                <a:srgbClr val="A1C448"/>
              </a:buClr>
              <a:buSzPts val="2800"/>
              <a:buNone/>
              <a:defRPr sz="2800">
                <a:solidFill>
                  <a:srgbClr val="A1C448"/>
                </a:solidFill>
              </a:defRPr>
            </a:lvl8pPr>
            <a:lvl9pPr lvl="8" algn="ctr">
              <a:lnSpc>
                <a:spcPct val="100000"/>
              </a:lnSpc>
              <a:spcBef>
                <a:spcPts val="0"/>
              </a:spcBef>
              <a:spcAft>
                <a:spcPts val="0"/>
              </a:spcAft>
              <a:buClr>
                <a:srgbClr val="A1C448"/>
              </a:buClr>
              <a:buSzPts val="2800"/>
              <a:buNone/>
              <a:defRPr sz="2800">
                <a:solidFill>
                  <a:srgbClr val="A1C448"/>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NUMBERS">
  <p:cSld name="BIG_NUMBER_1_3">
    <p:spTree>
      <p:nvGrpSpPr>
        <p:cNvPr id="1" name="Shape 74"/>
        <p:cNvGrpSpPr/>
        <p:nvPr/>
      </p:nvGrpSpPr>
      <p:grpSpPr>
        <a:xfrm>
          <a:off x="0" y="0"/>
          <a:ext cx="0" cy="0"/>
          <a:chOff x="0" y="0"/>
          <a:chExt cx="0" cy="0"/>
        </a:xfrm>
      </p:grpSpPr>
      <p:sp>
        <p:nvSpPr>
          <p:cNvPr id="75" name="Google Shape;75;p11"/>
          <p:cNvSpPr txBox="1">
            <a:spLocks noGrp="1"/>
          </p:cNvSpPr>
          <p:nvPr>
            <p:ph type="title" hasCustomPrompt="1"/>
          </p:nvPr>
        </p:nvSpPr>
        <p:spPr>
          <a:xfrm>
            <a:off x="6395719" y="948932"/>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6" name="Google Shape;76;p11"/>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77" name="Google Shape;77;p11"/>
          <p:cNvSpPr txBox="1">
            <a:spLocks noGrp="1"/>
          </p:cNvSpPr>
          <p:nvPr>
            <p:ph type="ctrTitle" idx="3"/>
          </p:nvPr>
        </p:nvSpPr>
        <p:spPr>
          <a:xfrm>
            <a:off x="5756156" y="1414183"/>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78" name="Google Shape;78;p11"/>
          <p:cNvSpPr txBox="1">
            <a:spLocks noGrp="1"/>
          </p:cNvSpPr>
          <p:nvPr>
            <p:ph type="subTitle" idx="1"/>
          </p:nvPr>
        </p:nvSpPr>
        <p:spPr>
          <a:xfrm>
            <a:off x="5729500" y="1654592"/>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9" name="Google Shape;79;p11"/>
          <p:cNvSpPr txBox="1">
            <a:spLocks noGrp="1"/>
          </p:cNvSpPr>
          <p:nvPr>
            <p:ph type="title" idx="4" hasCustomPrompt="1"/>
          </p:nvPr>
        </p:nvSpPr>
        <p:spPr>
          <a:xfrm>
            <a:off x="6395719" y="3460603"/>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0" name="Google Shape;80;p11"/>
          <p:cNvSpPr txBox="1">
            <a:spLocks noGrp="1"/>
          </p:cNvSpPr>
          <p:nvPr>
            <p:ph type="ctrTitle" idx="5"/>
          </p:nvPr>
        </p:nvSpPr>
        <p:spPr>
          <a:xfrm>
            <a:off x="5756156" y="3925854"/>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1" name="Google Shape;81;p11"/>
          <p:cNvSpPr txBox="1">
            <a:spLocks noGrp="1"/>
          </p:cNvSpPr>
          <p:nvPr>
            <p:ph type="subTitle" idx="6"/>
          </p:nvPr>
        </p:nvSpPr>
        <p:spPr>
          <a:xfrm>
            <a:off x="5729500" y="4166263"/>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2" name="Google Shape;82;p11"/>
          <p:cNvSpPr txBox="1">
            <a:spLocks noGrp="1"/>
          </p:cNvSpPr>
          <p:nvPr>
            <p:ph type="title" idx="7" hasCustomPrompt="1"/>
          </p:nvPr>
        </p:nvSpPr>
        <p:spPr>
          <a:xfrm>
            <a:off x="6395719" y="2208324"/>
            <a:ext cx="11391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None/>
              <a:defRPr sz="2400"/>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3" name="Google Shape;83;p11"/>
          <p:cNvSpPr txBox="1">
            <a:spLocks noGrp="1"/>
          </p:cNvSpPr>
          <p:nvPr>
            <p:ph type="ctrTitle" idx="8"/>
          </p:nvPr>
        </p:nvSpPr>
        <p:spPr>
          <a:xfrm>
            <a:off x="5756156" y="2673575"/>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84" name="Google Shape;84;p11"/>
          <p:cNvSpPr txBox="1">
            <a:spLocks noGrp="1"/>
          </p:cNvSpPr>
          <p:nvPr>
            <p:ph type="subTitle" idx="9"/>
          </p:nvPr>
        </p:nvSpPr>
        <p:spPr>
          <a:xfrm>
            <a:off x="5729500" y="2913984"/>
            <a:ext cx="24717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85" name="Google Shape;85;p1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TWO LISTS">
  <p:cSld name="BIG_NUMBER_1_1_1_1_1">
    <p:spTree>
      <p:nvGrpSpPr>
        <p:cNvPr id="1" name="Shape 86"/>
        <p:cNvGrpSpPr/>
        <p:nvPr/>
      </p:nvGrpSpPr>
      <p:grpSpPr>
        <a:xfrm>
          <a:off x="0" y="0"/>
          <a:ext cx="0" cy="0"/>
          <a:chOff x="0" y="0"/>
          <a:chExt cx="0" cy="0"/>
        </a:xfrm>
      </p:grpSpPr>
      <p:sp>
        <p:nvSpPr>
          <p:cNvPr id="87" name="Google Shape;87;p12"/>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88" name="Google Shape;88;p12"/>
          <p:cNvSpPr txBox="1">
            <a:spLocks noGrp="1"/>
          </p:cNvSpPr>
          <p:nvPr>
            <p:ph type="body" idx="1"/>
          </p:nvPr>
        </p:nvSpPr>
        <p:spPr>
          <a:xfrm>
            <a:off x="2588450" y="2038250"/>
            <a:ext cx="2777400" cy="24021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89" name="Google Shape;89;p12"/>
          <p:cNvSpPr txBox="1">
            <a:spLocks noGrp="1"/>
          </p:cNvSpPr>
          <p:nvPr>
            <p:ph type="body" idx="2"/>
          </p:nvPr>
        </p:nvSpPr>
        <p:spPr>
          <a:xfrm>
            <a:off x="5530745" y="2038250"/>
            <a:ext cx="2777400" cy="2402100"/>
          </a:xfrm>
          <a:prstGeom prst="rect">
            <a:avLst/>
          </a:prstGeom>
        </p:spPr>
        <p:txBody>
          <a:bodyPr spcFirstLastPara="1" wrap="square" lIns="91425" tIns="91425" rIns="91425" bIns="91425" anchor="t" anchorCtr="0">
            <a:noAutofit/>
          </a:bodyPr>
          <a:lstStyle>
            <a:lvl1pPr marL="457200" lvl="0" indent="-292100" rtl="0">
              <a:lnSpc>
                <a:spcPct val="150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50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50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90" name="Google Shape;90;p12"/>
          <p:cNvSpPr txBox="1">
            <a:spLocks noGrp="1"/>
          </p:cNvSpPr>
          <p:nvPr>
            <p:ph type="ctrTitle" idx="3"/>
          </p:nvPr>
        </p:nvSpPr>
        <p:spPr>
          <a:xfrm>
            <a:off x="2768006" y="1566400"/>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Abril Fatface"/>
              <a:buNone/>
              <a:defRPr sz="18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1" name="Google Shape;91;p12"/>
          <p:cNvSpPr txBox="1">
            <a:spLocks noGrp="1"/>
          </p:cNvSpPr>
          <p:nvPr>
            <p:ph type="ctrTitle" idx="4"/>
          </p:nvPr>
        </p:nvSpPr>
        <p:spPr>
          <a:xfrm>
            <a:off x="5710306" y="1566400"/>
            <a:ext cx="2418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Font typeface="Abril Fatface"/>
              <a:buNone/>
              <a:defRPr sz="18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2" name="Google Shape;92;p1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SIX COLUMNS">
  <p:cSld name="BIG_NUMBER_1_2_1_1_1">
    <p:spTree>
      <p:nvGrpSpPr>
        <p:cNvPr id="1" name="Shape 93"/>
        <p:cNvGrpSpPr/>
        <p:nvPr/>
      </p:nvGrpSpPr>
      <p:grpSpPr>
        <a:xfrm>
          <a:off x="0" y="0"/>
          <a:ext cx="0" cy="0"/>
          <a:chOff x="0" y="0"/>
          <a:chExt cx="0" cy="0"/>
        </a:xfrm>
      </p:grpSpPr>
      <p:sp>
        <p:nvSpPr>
          <p:cNvPr id="94" name="Google Shape;94;p13"/>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95" name="Google Shape;95;p13"/>
          <p:cNvSpPr txBox="1">
            <a:spLocks noGrp="1"/>
          </p:cNvSpPr>
          <p:nvPr>
            <p:ph type="ctrTitle" idx="2"/>
          </p:nvPr>
        </p:nvSpPr>
        <p:spPr>
          <a:xfrm>
            <a:off x="4152132" y="1467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6" name="Google Shape;96;p13"/>
          <p:cNvSpPr txBox="1">
            <a:spLocks noGrp="1"/>
          </p:cNvSpPr>
          <p:nvPr>
            <p:ph type="subTitle" idx="1"/>
          </p:nvPr>
        </p:nvSpPr>
        <p:spPr>
          <a:xfrm>
            <a:off x="4113132" y="1751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7" name="Google Shape;97;p13"/>
          <p:cNvSpPr txBox="1">
            <a:spLocks noGrp="1"/>
          </p:cNvSpPr>
          <p:nvPr>
            <p:ph type="ctrTitle" idx="3"/>
          </p:nvPr>
        </p:nvSpPr>
        <p:spPr>
          <a:xfrm>
            <a:off x="4152132" y="25343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98" name="Google Shape;98;p13"/>
          <p:cNvSpPr txBox="1">
            <a:spLocks noGrp="1"/>
          </p:cNvSpPr>
          <p:nvPr>
            <p:ph type="subTitle" idx="4"/>
          </p:nvPr>
        </p:nvSpPr>
        <p:spPr>
          <a:xfrm>
            <a:off x="4113132" y="28183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99" name="Google Shape;99;p13"/>
          <p:cNvSpPr txBox="1">
            <a:spLocks noGrp="1"/>
          </p:cNvSpPr>
          <p:nvPr>
            <p:ph type="ctrTitle" idx="5"/>
          </p:nvPr>
        </p:nvSpPr>
        <p:spPr>
          <a:xfrm>
            <a:off x="6274078" y="1467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00" name="Google Shape;100;p13"/>
          <p:cNvSpPr txBox="1">
            <a:spLocks noGrp="1"/>
          </p:cNvSpPr>
          <p:nvPr>
            <p:ph type="subTitle" idx="6"/>
          </p:nvPr>
        </p:nvSpPr>
        <p:spPr>
          <a:xfrm>
            <a:off x="6274078" y="1751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1" name="Google Shape;101;p13"/>
          <p:cNvSpPr txBox="1">
            <a:spLocks noGrp="1"/>
          </p:cNvSpPr>
          <p:nvPr>
            <p:ph type="ctrTitle" idx="7"/>
          </p:nvPr>
        </p:nvSpPr>
        <p:spPr>
          <a:xfrm>
            <a:off x="6274078" y="25343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02" name="Google Shape;102;p13"/>
          <p:cNvSpPr txBox="1">
            <a:spLocks noGrp="1"/>
          </p:cNvSpPr>
          <p:nvPr>
            <p:ph type="subTitle" idx="8"/>
          </p:nvPr>
        </p:nvSpPr>
        <p:spPr>
          <a:xfrm>
            <a:off x="6274078" y="28183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3" name="Google Shape;103;p13"/>
          <p:cNvSpPr txBox="1">
            <a:spLocks noGrp="1"/>
          </p:cNvSpPr>
          <p:nvPr>
            <p:ph type="ctrTitle" idx="9"/>
          </p:nvPr>
        </p:nvSpPr>
        <p:spPr>
          <a:xfrm>
            <a:off x="4152132" y="3601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04" name="Google Shape;104;p13"/>
          <p:cNvSpPr txBox="1">
            <a:spLocks noGrp="1"/>
          </p:cNvSpPr>
          <p:nvPr>
            <p:ph type="subTitle" idx="13"/>
          </p:nvPr>
        </p:nvSpPr>
        <p:spPr>
          <a:xfrm>
            <a:off x="4113132" y="3885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5" name="Google Shape;105;p13"/>
          <p:cNvSpPr txBox="1">
            <a:spLocks noGrp="1"/>
          </p:cNvSpPr>
          <p:nvPr>
            <p:ph type="ctrTitle" idx="14"/>
          </p:nvPr>
        </p:nvSpPr>
        <p:spPr>
          <a:xfrm>
            <a:off x="6274078" y="3601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06" name="Google Shape;106;p13"/>
          <p:cNvSpPr txBox="1">
            <a:spLocks noGrp="1"/>
          </p:cNvSpPr>
          <p:nvPr>
            <p:ph type="subTitle" idx="15"/>
          </p:nvPr>
        </p:nvSpPr>
        <p:spPr>
          <a:xfrm>
            <a:off x="6274078" y="3885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07" name="Google Shape;107;p1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FOUR COLUMNS 3">
  <p:cSld name="BIG_NUMBER_1_2_1_2">
    <p:spTree>
      <p:nvGrpSpPr>
        <p:cNvPr id="1" name="Shape 108"/>
        <p:cNvGrpSpPr/>
        <p:nvPr/>
      </p:nvGrpSpPr>
      <p:grpSpPr>
        <a:xfrm>
          <a:off x="0" y="0"/>
          <a:ext cx="0" cy="0"/>
          <a:chOff x="0" y="0"/>
          <a:chExt cx="0" cy="0"/>
        </a:xfrm>
      </p:grpSpPr>
      <p:sp>
        <p:nvSpPr>
          <p:cNvPr id="109" name="Google Shape;109;p14"/>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10" name="Google Shape;110;p14"/>
          <p:cNvSpPr txBox="1">
            <a:spLocks noGrp="1"/>
          </p:cNvSpPr>
          <p:nvPr>
            <p:ph type="ctrTitle" idx="2"/>
          </p:nvPr>
        </p:nvSpPr>
        <p:spPr>
          <a:xfrm>
            <a:off x="790539" y="2698213"/>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1" name="Google Shape;111;p14"/>
          <p:cNvSpPr txBox="1">
            <a:spLocks noGrp="1"/>
          </p:cNvSpPr>
          <p:nvPr>
            <p:ph type="subTitle" idx="1"/>
          </p:nvPr>
        </p:nvSpPr>
        <p:spPr>
          <a:xfrm>
            <a:off x="771075" y="2982138"/>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2" name="Google Shape;112;p14"/>
          <p:cNvSpPr txBox="1">
            <a:spLocks noGrp="1"/>
          </p:cNvSpPr>
          <p:nvPr>
            <p:ph type="ctrTitle" idx="3"/>
          </p:nvPr>
        </p:nvSpPr>
        <p:spPr>
          <a:xfrm>
            <a:off x="2722896" y="2698213"/>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3" name="Google Shape;113;p14"/>
          <p:cNvSpPr txBox="1">
            <a:spLocks noGrp="1"/>
          </p:cNvSpPr>
          <p:nvPr>
            <p:ph type="subTitle" idx="4"/>
          </p:nvPr>
        </p:nvSpPr>
        <p:spPr>
          <a:xfrm>
            <a:off x="2703432" y="2982138"/>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4" name="Google Shape;114;p14"/>
          <p:cNvSpPr txBox="1">
            <a:spLocks noGrp="1"/>
          </p:cNvSpPr>
          <p:nvPr>
            <p:ph type="ctrTitle" idx="5"/>
          </p:nvPr>
        </p:nvSpPr>
        <p:spPr>
          <a:xfrm>
            <a:off x="4655242" y="2698213"/>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5" name="Google Shape;115;p14"/>
          <p:cNvSpPr txBox="1">
            <a:spLocks noGrp="1"/>
          </p:cNvSpPr>
          <p:nvPr>
            <p:ph type="subTitle" idx="6"/>
          </p:nvPr>
        </p:nvSpPr>
        <p:spPr>
          <a:xfrm>
            <a:off x="4635778" y="2982138"/>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6" name="Google Shape;116;p14"/>
          <p:cNvSpPr txBox="1">
            <a:spLocks noGrp="1"/>
          </p:cNvSpPr>
          <p:nvPr>
            <p:ph type="ctrTitle" idx="7"/>
          </p:nvPr>
        </p:nvSpPr>
        <p:spPr>
          <a:xfrm>
            <a:off x="6587592" y="2698213"/>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17" name="Google Shape;117;p14"/>
          <p:cNvSpPr txBox="1">
            <a:spLocks noGrp="1"/>
          </p:cNvSpPr>
          <p:nvPr>
            <p:ph type="subTitle" idx="8"/>
          </p:nvPr>
        </p:nvSpPr>
        <p:spPr>
          <a:xfrm>
            <a:off x="6568128" y="2982138"/>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18" name="Google Shape;118;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TWO COLUMNS">
  <p:cSld name="BIG_NUMBER_1_2_1_2_1">
    <p:spTree>
      <p:nvGrpSpPr>
        <p:cNvPr id="1" name="Shape 119"/>
        <p:cNvGrpSpPr/>
        <p:nvPr/>
      </p:nvGrpSpPr>
      <p:grpSpPr>
        <a:xfrm>
          <a:off x="0" y="0"/>
          <a:ext cx="0" cy="0"/>
          <a:chOff x="0" y="0"/>
          <a:chExt cx="0" cy="0"/>
        </a:xfrm>
      </p:grpSpPr>
      <p:sp>
        <p:nvSpPr>
          <p:cNvPr id="120" name="Google Shape;120;p15"/>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21" name="Google Shape;121;p15"/>
          <p:cNvSpPr txBox="1">
            <a:spLocks noGrp="1"/>
          </p:cNvSpPr>
          <p:nvPr>
            <p:ph type="ctrTitle" idx="2"/>
          </p:nvPr>
        </p:nvSpPr>
        <p:spPr>
          <a:xfrm>
            <a:off x="743254" y="16607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22" name="Google Shape;122;p15"/>
          <p:cNvSpPr txBox="1">
            <a:spLocks noGrp="1"/>
          </p:cNvSpPr>
          <p:nvPr>
            <p:ph type="subTitle" idx="1"/>
          </p:nvPr>
        </p:nvSpPr>
        <p:spPr>
          <a:xfrm>
            <a:off x="720000" y="19447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3" name="Google Shape;123;p15"/>
          <p:cNvSpPr txBox="1">
            <a:spLocks noGrp="1"/>
          </p:cNvSpPr>
          <p:nvPr>
            <p:ph type="ctrTitle" idx="3"/>
          </p:nvPr>
        </p:nvSpPr>
        <p:spPr>
          <a:xfrm>
            <a:off x="743259" y="2942850"/>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24" name="Google Shape;124;p15"/>
          <p:cNvSpPr txBox="1">
            <a:spLocks noGrp="1"/>
          </p:cNvSpPr>
          <p:nvPr>
            <p:ph type="subTitle" idx="4"/>
          </p:nvPr>
        </p:nvSpPr>
        <p:spPr>
          <a:xfrm>
            <a:off x="720005" y="3226775"/>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25" name="Google Shape;125;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TWO COLUMNS 2">
  <p:cSld name="BIG_NUMBER_1_2_1_2_1_1">
    <p:spTree>
      <p:nvGrpSpPr>
        <p:cNvPr id="1" name="Shape 126"/>
        <p:cNvGrpSpPr/>
        <p:nvPr/>
      </p:nvGrpSpPr>
      <p:grpSpPr>
        <a:xfrm>
          <a:off x="0" y="0"/>
          <a:ext cx="0" cy="0"/>
          <a:chOff x="0" y="0"/>
          <a:chExt cx="0" cy="0"/>
        </a:xfrm>
      </p:grpSpPr>
      <p:sp>
        <p:nvSpPr>
          <p:cNvPr id="127" name="Google Shape;127;p1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28" name="Google Shape;128;p16"/>
          <p:cNvSpPr txBox="1">
            <a:spLocks noGrp="1"/>
          </p:cNvSpPr>
          <p:nvPr>
            <p:ph type="ctrTitle" idx="2"/>
          </p:nvPr>
        </p:nvSpPr>
        <p:spPr>
          <a:xfrm>
            <a:off x="493166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29" name="Google Shape;129;p16"/>
          <p:cNvSpPr txBox="1">
            <a:spLocks noGrp="1"/>
          </p:cNvSpPr>
          <p:nvPr>
            <p:ph type="subTitle" idx="1"/>
          </p:nvPr>
        </p:nvSpPr>
        <p:spPr>
          <a:xfrm>
            <a:off x="490841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0" name="Google Shape;130;p16"/>
          <p:cNvSpPr txBox="1">
            <a:spLocks noGrp="1"/>
          </p:cNvSpPr>
          <p:nvPr>
            <p:ph type="ctrTitle" idx="3"/>
          </p:nvPr>
        </p:nvSpPr>
        <p:spPr>
          <a:xfrm>
            <a:off x="2102746" y="33836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131" name="Google Shape;131;p16"/>
          <p:cNvSpPr txBox="1">
            <a:spLocks noGrp="1"/>
          </p:cNvSpPr>
          <p:nvPr>
            <p:ph type="subTitle" idx="4"/>
          </p:nvPr>
        </p:nvSpPr>
        <p:spPr>
          <a:xfrm>
            <a:off x="2079493" y="3667600"/>
            <a:ext cx="2156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132" name="Google Shape;132;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HANKS AND CREDITS">
  <p:cSld name="BIG_NUMBER_1_1_1_2">
    <p:spTree>
      <p:nvGrpSpPr>
        <p:cNvPr id="1" name="Shape 133"/>
        <p:cNvGrpSpPr/>
        <p:nvPr/>
      </p:nvGrpSpPr>
      <p:grpSpPr>
        <a:xfrm>
          <a:off x="0" y="0"/>
          <a:ext cx="0" cy="0"/>
          <a:chOff x="0" y="0"/>
          <a:chExt cx="0" cy="0"/>
        </a:xfrm>
      </p:grpSpPr>
      <p:sp>
        <p:nvSpPr>
          <p:cNvPr id="134" name="Google Shape;134;p1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35" name="Google Shape;135;p17"/>
          <p:cNvSpPr txBox="1">
            <a:spLocks noGrp="1"/>
          </p:cNvSpPr>
          <p:nvPr>
            <p:ph type="subTitle" idx="1"/>
          </p:nvPr>
        </p:nvSpPr>
        <p:spPr>
          <a:xfrm>
            <a:off x="4474450" y="1861775"/>
            <a:ext cx="3116700" cy="1651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136" name="Google Shape;136;p17"/>
          <p:cNvSpPr txBox="1"/>
          <p:nvPr/>
        </p:nvSpPr>
        <p:spPr>
          <a:xfrm>
            <a:off x="5098225" y="3366000"/>
            <a:ext cx="2493000" cy="17844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300"/>
              </a:spcBef>
              <a:spcAft>
                <a:spcPts val="0"/>
              </a:spcAft>
              <a:buNone/>
            </a:pPr>
            <a:r>
              <a:rPr lang="en-GB" sz="800">
                <a:latin typeface="Oxygen Light"/>
                <a:ea typeface="Oxygen Light"/>
                <a:cs typeface="Oxygen Light"/>
                <a:sym typeface="Oxygen Light"/>
              </a:rPr>
              <a:t>CREDITS: This presentation template was created by </a:t>
            </a:r>
            <a:r>
              <a:rPr lang="en-GB" sz="800" b="1">
                <a:uFill>
                  <a:noFill/>
                </a:uFill>
                <a:latin typeface="Oxygen"/>
                <a:ea typeface="Oxygen"/>
                <a:cs typeface="Oxygen"/>
                <a:sym typeface="Oxygen"/>
                <a:hlinkClick r:id="rId2"/>
              </a:rPr>
              <a:t>Slidesgo</a:t>
            </a:r>
            <a:r>
              <a:rPr lang="en-GB" sz="800" b="1">
                <a:latin typeface="Oxygen"/>
                <a:ea typeface="Oxygen"/>
                <a:cs typeface="Oxygen"/>
                <a:sym typeface="Oxygen"/>
              </a:rPr>
              <a:t>,</a:t>
            </a:r>
            <a:r>
              <a:rPr lang="en-GB" sz="800">
                <a:latin typeface="Oxygen Light"/>
                <a:ea typeface="Oxygen Light"/>
                <a:cs typeface="Oxygen Light"/>
                <a:sym typeface="Oxygen Light"/>
              </a:rPr>
              <a:t> including icons by </a:t>
            </a:r>
            <a:r>
              <a:rPr lang="en-GB" sz="800" b="1">
                <a:uFill>
                  <a:noFill/>
                </a:uFill>
                <a:latin typeface="Oxygen"/>
                <a:ea typeface="Oxygen"/>
                <a:cs typeface="Oxygen"/>
                <a:sym typeface="Oxygen"/>
                <a:hlinkClick r:id="rId3"/>
              </a:rPr>
              <a:t>Flaticon</a:t>
            </a:r>
            <a:r>
              <a:rPr lang="en-GB" sz="800">
                <a:latin typeface="Oxygen Light"/>
                <a:ea typeface="Oxygen Light"/>
                <a:cs typeface="Oxygen Light"/>
                <a:sym typeface="Oxygen Light"/>
              </a:rPr>
              <a:t>, and infographics &amp; images by </a:t>
            </a:r>
            <a:r>
              <a:rPr lang="en-GB" sz="800" b="1">
                <a:uFill>
                  <a:noFill/>
                </a:uFill>
                <a:latin typeface="Oxygen"/>
                <a:ea typeface="Oxygen"/>
                <a:cs typeface="Oxygen"/>
                <a:sym typeface="Oxygen"/>
                <a:hlinkClick r:id="rId4"/>
              </a:rPr>
              <a:t>Freepik</a:t>
            </a:r>
            <a:r>
              <a:rPr lang="en-GB" sz="800">
                <a:latin typeface="Oxygen Light"/>
                <a:ea typeface="Oxygen Light"/>
                <a:cs typeface="Oxygen Light"/>
                <a:sym typeface="Oxygen Light"/>
              </a:rPr>
              <a:t>. </a:t>
            </a:r>
            <a:endParaRPr sz="800">
              <a:latin typeface="Oxygen Light"/>
              <a:ea typeface="Oxygen Light"/>
              <a:cs typeface="Oxygen Light"/>
              <a:sym typeface="Oxygen Light"/>
            </a:endParaRPr>
          </a:p>
          <a:p>
            <a:pPr marL="0" lvl="0" indent="0" algn="r" rtl="0">
              <a:lnSpc>
                <a:spcPct val="100000"/>
              </a:lnSpc>
              <a:spcBef>
                <a:spcPts val="300"/>
              </a:spcBef>
              <a:spcAft>
                <a:spcPts val="0"/>
              </a:spcAft>
              <a:buNone/>
            </a:pPr>
            <a:r>
              <a:rPr lang="en-GB" sz="800" b="1">
                <a:latin typeface="Oxygen"/>
                <a:ea typeface="Oxygen"/>
                <a:cs typeface="Oxygen"/>
                <a:sym typeface="Oxygen"/>
              </a:rPr>
              <a:t>Please keep this slide for attribution.</a:t>
            </a:r>
            <a:endParaRPr sz="800" b="1">
              <a:latin typeface="Oxygen"/>
              <a:ea typeface="Oxygen"/>
              <a:cs typeface="Oxygen"/>
              <a:sym typeface="Oxygen"/>
            </a:endParaRPr>
          </a:p>
          <a:p>
            <a:pPr marL="0" lvl="0" indent="0" algn="r" rtl="0">
              <a:lnSpc>
                <a:spcPct val="115000"/>
              </a:lnSpc>
              <a:spcBef>
                <a:spcPts val="300"/>
              </a:spcBef>
              <a:spcAft>
                <a:spcPts val="0"/>
              </a:spcAft>
              <a:buNone/>
            </a:pPr>
            <a:endParaRPr sz="800">
              <a:latin typeface="Oxygen Light"/>
              <a:ea typeface="Oxygen Light"/>
              <a:cs typeface="Oxygen Light"/>
              <a:sym typeface="Oxygen Light"/>
            </a:endParaRPr>
          </a:p>
          <a:p>
            <a:pPr marL="0" lvl="0" indent="0" algn="r" rtl="0">
              <a:spcBef>
                <a:spcPts val="0"/>
              </a:spcBef>
              <a:spcAft>
                <a:spcPts val="0"/>
              </a:spcAft>
              <a:buNone/>
            </a:pPr>
            <a:endParaRPr sz="800">
              <a:latin typeface="Oxygen Light"/>
              <a:ea typeface="Oxygen Light"/>
              <a:cs typeface="Oxygen Light"/>
              <a:sym typeface="Oxygen Light"/>
            </a:endParaRPr>
          </a:p>
        </p:txBody>
      </p:sp>
      <p:sp>
        <p:nvSpPr>
          <p:cNvPr id="137" name="Google Shape;137;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 BULLET POINTS 2">
  <p:cSld name="BIG_NUMBER_1_1_2_1">
    <p:spTree>
      <p:nvGrpSpPr>
        <p:cNvPr id="1" name="Shape 138"/>
        <p:cNvGrpSpPr/>
        <p:nvPr/>
      </p:nvGrpSpPr>
      <p:grpSpPr>
        <a:xfrm>
          <a:off x="0" y="0"/>
          <a:ext cx="0" cy="0"/>
          <a:chOff x="0" y="0"/>
          <a:chExt cx="0" cy="0"/>
        </a:xfrm>
      </p:grpSpPr>
      <p:sp>
        <p:nvSpPr>
          <p:cNvPr id="139" name="Google Shape;139;p18"/>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40" name="Google Shape;140;p18"/>
          <p:cNvSpPr txBox="1">
            <a:spLocks noGrp="1"/>
          </p:cNvSpPr>
          <p:nvPr>
            <p:ph type="body" idx="1"/>
          </p:nvPr>
        </p:nvSpPr>
        <p:spPr>
          <a:xfrm>
            <a:off x="720000" y="1381075"/>
            <a:ext cx="33087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141" name="Google Shape;141;p18"/>
          <p:cNvSpPr txBox="1">
            <a:spLocks noGrp="1"/>
          </p:cNvSpPr>
          <p:nvPr>
            <p:ph type="body" idx="2"/>
          </p:nvPr>
        </p:nvSpPr>
        <p:spPr>
          <a:xfrm>
            <a:off x="4409775" y="1381075"/>
            <a:ext cx="33087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142" name="Google Shape;142;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type="blank">
  <p:cSld name="BLANK">
    <p:spTree>
      <p:nvGrpSpPr>
        <p:cNvPr id="1" name="Shape 143"/>
        <p:cNvGrpSpPr/>
        <p:nvPr/>
      </p:nvGrpSpPr>
      <p:grpSpPr>
        <a:xfrm>
          <a:off x="0" y="0"/>
          <a:ext cx="0" cy="0"/>
          <a:chOff x="0" y="0"/>
          <a:chExt cx="0" cy="0"/>
        </a:xfrm>
      </p:grpSpPr>
      <p:sp>
        <p:nvSpPr>
          <p:cNvPr id="144" name="Google Shape;144;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SLIDE">
  <p:cSld name="BLANK_1">
    <p:bg>
      <p:bgPr>
        <a:solidFill>
          <a:srgbClr val="FFFFFF"/>
        </a:solidFill>
        <a:effectLst/>
      </p:bgPr>
    </p:bg>
    <p:spTree>
      <p:nvGrpSpPr>
        <p:cNvPr id="1" name="Shape 145"/>
        <p:cNvGrpSpPr/>
        <p:nvPr/>
      </p:nvGrpSpPr>
      <p:grpSpPr>
        <a:xfrm>
          <a:off x="0" y="0"/>
          <a:ext cx="0" cy="0"/>
          <a:chOff x="0" y="0"/>
          <a:chExt cx="0" cy="0"/>
        </a:xfrm>
      </p:grpSpPr>
      <p:sp>
        <p:nvSpPr>
          <p:cNvPr id="146" name="Google Shape;146;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LIST">
  <p:cSld name="BIG_NUMBER_1_1_2">
    <p:spTree>
      <p:nvGrpSpPr>
        <p:cNvPr id="1" name="Shape 13"/>
        <p:cNvGrpSpPr/>
        <p:nvPr/>
      </p:nvGrpSpPr>
      <p:grpSpPr>
        <a:xfrm>
          <a:off x="0" y="0"/>
          <a:ext cx="0" cy="0"/>
          <a:chOff x="0" y="0"/>
          <a:chExt cx="0" cy="0"/>
        </a:xfrm>
      </p:grpSpPr>
      <p:sp>
        <p:nvSpPr>
          <p:cNvPr id="14" name="Google Shape;14;p3"/>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15" name="Google Shape;15;p3"/>
          <p:cNvSpPr txBox="1">
            <a:spLocks noGrp="1"/>
          </p:cNvSpPr>
          <p:nvPr>
            <p:ph type="body" idx="1"/>
          </p:nvPr>
        </p:nvSpPr>
        <p:spPr>
          <a:xfrm>
            <a:off x="720000" y="1381075"/>
            <a:ext cx="5972700" cy="3416400"/>
          </a:xfrm>
          <a:prstGeom prst="rect">
            <a:avLst/>
          </a:prstGeom>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1pPr>
            <a:lvl2pPr marL="914400" lvl="1"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2pPr>
            <a:lvl3pPr marL="1371600" lvl="2"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3pPr>
            <a:lvl4pPr marL="1828800" lvl="3"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4pPr>
            <a:lvl5pPr marL="2286000" lvl="4"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5pPr>
            <a:lvl6pPr marL="2743200" lvl="5"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6pPr>
            <a:lvl7pPr marL="3200400" lvl="6"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7pPr>
            <a:lvl8pPr marL="3657600" lvl="7" indent="-292100" rtl="0">
              <a:lnSpc>
                <a:spcPct val="115000"/>
              </a:lnSpc>
              <a:spcBef>
                <a:spcPts val="1600"/>
              </a:spcBef>
              <a:spcAft>
                <a:spcPts val="0"/>
              </a:spcAft>
              <a:buClr>
                <a:schemeClr val="dk1"/>
              </a:buClr>
              <a:buSzPts val="1000"/>
              <a:buFont typeface="Oxygen Light"/>
              <a:buChar char="○"/>
              <a:defRPr sz="1000">
                <a:solidFill>
                  <a:schemeClr val="dk1"/>
                </a:solidFill>
                <a:latin typeface="Oxygen Light"/>
                <a:ea typeface="Oxygen Light"/>
                <a:cs typeface="Oxygen Light"/>
                <a:sym typeface="Oxygen Light"/>
              </a:defRPr>
            </a:lvl8pPr>
            <a:lvl9pPr marL="4114800" lvl="8" indent="-292100" rtl="0">
              <a:lnSpc>
                <a:spcPct val="115000"/>
              </a:lnSpc>
              <a:spcBef>
                <a:spcPts val="1600"/>
              </a:spcBef>
              <a:spcAft>
                <a:spcPts val="1600"/>
              </a:spcAft>
              <a:buClr>
                <a:schemeClr val="dk1"/>
              </a:buClr>
              <a:buSzPts val="1000"/>
              <a:buFont typeface="Oxygen Light"/>
              <a:buChar char="■"/>
              <a:defRPr sz="1000">
                <a:solidFill>
                  <a:schemeClr val="dk1"/>
                </a:solidFill>
                <a:latin typeface="Oxygen Light"/>
                <a:ea typeface="Oxygen Light"/>
                <a:cs typeface="Oxygen Light"/>
                <a:sym typeface="Oxygen Light"/>
              </a:defRPr>
            </a:lvl9pPr>
          </a:lstStyle>
          <a:p>
            <a:endParaRPr/>
          </a:p>
        </p:txBody>
      </p:sp>
      <p:sp>
        <p:nvSpPr>
          <p:cNvPr id="16" name="Google Shape;16;p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49" name="Google Shape;149;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50" name="Google Shape;150;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BIG_NUMBER_1">
    <p:spTree>
      <p:nvGrpSpPr>
        <p:cNvPr id="1" name="Shape 17"/>
        <p:cNvGrpSpPr/>
        <p:nvPr/>
      </p:nvGrpSpPr>
      <p:grpSpPr>
        <a:xfrm>
          <a:off x="0" y="0"/>
          <a:ext cx="0" cy="0"/>
          <a:chOff x="0" y="0"/>
          <a:chExt cx="0" cy="0"/>
        </a:xfrm>
      </p:grpSpPr>
      <p:sp>
        <p:nvSpPr>
          <p:cNvPr id="18" name="Google Shape;18;p4"/>
          <p:cNvSpPr txBox="1">
            <a:spLocks noGrp="1"/>
          </p:cNvSpPr>
          <p:nvPr>
            <p:ph type="title" hasCustomPrompt="1"/>
          </p:nvPr>
        </p:nvSpPr>
        <p:spPr>
          <a:xfrm>
            <a:off x="11499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9" name="Google Shape;19;p4"/>
          <p:cNvSpPr txBox="1">
            <a:spLocks noGrp="1"/>
          </p:cNvSpPr>
          <p:nvPr>
            <p:ph type="ctrTitle" idx="2"/>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20" name="Google Shape;20;p4"/>
          <p:cNvSpPr txBox="1">
            <a:spLocks noGrp="1"/>
          </p:cNvSpPr>
          <p:nvPr>
            <p:ph type="ctrTitle" idx="3"/>
          </p:nvPr>
        </p:nvSpPr>
        <p:spPr>
          <a:xfrm>
            <a:off x="5920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1" name="Google Shape;21;p4"/>
          <p:cNvSpPr txBox="1">
            <a:spLocks noGrp="1"/>
          </p:cNvSpPr>
          <p:nvPr>
            <p:ph type="subTitle" idx="1"/>
          </p:nvPr>
        </p:nvSpPr>
        <p:spPr>
          <a:xfrm>
            <a:off x="5688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2" name="Google Shape;22;p4"/>
          <p:cNvSpPr txBox="1">
            <a:spLocks noGrp="1"/>
          </p:cNvSpPr>
          <p:nvPr>
            <p:ph type="title" idx="4" hasCustomPrompt="1"/>
          </p:nvPr>
        </p:nvSpPr>
        <p:spPr>
          <a:xfrm>
            <a:off x="11499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3" name="Google Shape;23;p4"/>
          <p:cNvSpPr txBox="1">
            <a:spLocks noGrp="1"/>
          </p:cNvSpPr>
          <p:nvPr>
            <p:ph type="ctrTitle" idx="5"/>
          </p:nvPr>
        </p:nvSpPr>
        <p:spPr>
          <a:xfrm>
            <a:off x="5920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4" name="Google Shape;24;p4"/>
          <p:cNvSpPr txBox="1">
            <a:spLocks noGrp="1"/>
          </p:cNvSpPr>
          <p:nvPr>
            <p:ph type="subTitle" idx="6"/>
          </p:nvPr>
        </p:nvSpPr>
        <p:spPr>
          <a:xfrm>
            <a:off x="5688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5" name="Google Shape;25;p4"/>
          <p:cNvSpPr txBox="1">
            <a:spLocks noGrp="1"/>
          </p:cNvSpPr>
          <p:nvPr>
            <p:ph type="title" idx="7" hasCustomPrompt="1"/>
          </p:nvPr>
        </p:nvSpPr>
        <p:spPr>
          <a:xfrm>
            <a:off x="3305700"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6" name="Google Shape;26;p4"/>
          <p:cNvSpPr txBox="1">
            <a:spLocks noGrp="1"/>
          </p:cNvSpPr>
          <p:nvPr>
            <p:ph type="ctrTitle" idx="8"/>
          </p:nvPr>
        </p:nvSpPr>
        <p:spPr>
          <a:xfrm>
            <a:off x="2747850"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27" name="Google Shape;27;p4"/>
          <p:cNvSpPr txBox="1">
            <a:spLocks noGrp="1"/>
          </p:cNvSpPr>
          <p:nvPr>
            <p:ph type="subTitle" idx="9"/>
          </p:nvPr>
        </p:nvSpPr>
        <p:spPr>
          <a:xfrm>
            <a:off x="2724600"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28" name="Google Shape;28;p4"/>
          <p:cNvSpPr txBox="1">
            <a:spLocks noGrp="1"/>
          </p:cNvSpPr>
          <p:nvPr>
            <p:ph type="title" idx="13" hasCustomPrompt="1"/>
          </p:nvPr>
        </p:nvSpPr>
        <p:spPr>
          <a:xfrm>
            <a:off x="3305700"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9" name="Google Shape;29;p4"/>
          <p:cNvSpPr txBox="1">
            <a:spLocks noGrp="1"/>
          </p:cNvSpPr>
          <p:nvPr>
            <p:ph type="ctrTitle" idx="14"/>
          </p:nvPr>
        </p:nvSpPr>
        <p:spPr>
          <a:xfrm>
            <a:off x="2747850"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0" name="Google Shape;30;p4"/>
          <p:cNvSpPr txBox="1">
            <a:spLocks noGrp="1"/>
          </p:cNvSpPr>
          <p:nvPr>
            <p:ph type="subTitle" idx="15"/>
          </p:nvPr>
        </p:nvSpPr>
        <p:spPr>
          <a:xfrm>
            <a:off x="2724600"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1" name="Google Shape;31;p4"/>
          <p:cNvSpPr txBox="1">
            <a:spLocks noGrp="1"/>
          </p:cNvSpPr>
          <p:nvPr>
            <p:ph type="title" idx="16" hasCustomPrompt="1"/>
          </p:nvPr>
        </p:nvSpPr>
        <p:spPr>
          <a:xfrm>
            <a:off x="5470096" y="143475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2" name="Google Shape;32;p4"/>
          <p:cNvSpPr txBox="1">
            <a:spLocks noGrp="1"/>
          </p:cNvSpPr>
          <p:nvPr>
            <p:ph type="ctrTitle" idx="17"/>
          </p:nvPr>
        </p:nvSpPr>
        <p:spPr>
          <a:xfrm>
            <a:off x="4912246" y="189787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3" name="Google Shape;33;p4"/>
          <p:cNvSpPr txBox="1">
            <a:spLocks noGrp="1"/>
          </p:cNvSpPr>
          <p:nvPr>
            <p:ph type="subTitle" idx="18"/>
          </p:nvPr>
        </p:nvSpPr>
        <p:spPr>
          <a:xfrm>
            <a:off x="4888996" y="218180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4" name="Google Shape;34;p4"/>
          <p:cNvSpPr txBox="1">
            <a:spLocks noGrp="1"/>
          </p:cNvSpPr>
          <p:nvPr>
            <p:ph type="title" idx="19" hasCustomPrompt="1"/>
          </p:nvPr>
        </p:nvSpPr>
        <p:spPr>
          <a:xfrm>
            <a:off x="5470096" y="2974400"/>
            <a:ext cx="9936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35" name="Google Shape;35;p4"/>
          <p:cNvSpPr txBox="1">
            <a:spLocks noGrp="1"/>
          </p:cNvSpPr>
          <p:nvPr>
            <p:ph type="ctrTitle" idx="20"/>
          </p:nvPr>
        </p:nvSpPr>
        <p:spPr>
          <a:xfrm>
            <a:off x="4912246" y="34375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36" name="Google Shape;36;p4"/>
          <p:cNvSpPr txBox="1">
            <a:spLocks noGrp="1"/>
          </p:cNvSpPr>
          <p:nvPr>
            <p:ph type="subTitle" idx="21"/>
          </p:nvPr>
        </p:nvSpPr>
        <p:spPr>
          <a:xfrm>
            <a:off x="4888996" y="3721450"/>
            <a:ext cx="2155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37" name="Google Shape;37;p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1">
  <p:cSld name="BIG_NUMBER_1_1_3">
    <p:spTree>
      <p:nvGrpSpPr>
        <p:cNvPr id="1" name="Shape 38"/>
        <p:cNvGrpSpPr/>
        <p:nvPr/>
      </p:nvGrpSpPr>
      <p:grpSpPr>
        <a:xfrm>
          <a:off x="0" y="0"/>
          <a:ext cx="0" cy="0"/>
          <a:chOff x="0" y="0"/>
          <a:chExt cx="0" cy="0"/>
        </a:xfrm>
      </p:grpSpPr>
      <p:sp>
        <p:nvSpPr>
          <p:cNvPr id="39" name="Google Shape;39;p5"/>
          <p:cNvSpPr txBox="1">
            <a:spLocks noGrp="1"/>
          </p:cNvSpPr>
          <p:nvPr>
            <p:ph type="ctrTitle"/>
          </p:nvPr>
        </p:nvSpPr>
        <p:spPr>
          <a:xfrm>
            <a:off x="1870200" y="2127525"/>
            <a:ext cx="5403600" cy="25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400"/>
              <a:buFont typeface="Abril Fatface"/>
              <a:buNone/>
              <a:defRPr sz="2400">
                <a:latin typeface="Abril Fatface"/>
                <a:ea typeface="Abril Fatface"/>
                <a:cs typeface="Abril Fatface"/>
                <a:sym typeface="Abril Fatface"/>
              </a:defRPr>
            </a:lvl1pPr>
            <a:lvl2pPr lvl="1" algn="ctr" rtl="0">
              <a:spcBef>
                <a:spcPts val="0"/>
              </a:spcBef>
              <a:spcAft>
                <a:spcPts val="0"/>
              </a:spcAft>
              <a:buSzPts val="2400"/>
              <a:buFont typeface="Abril Fatface"/>
              <a:buNone/>
              <a:defRPr sz="2400">
                <a:latin typeface="Abril Fatface"/>
                <a:ea typeface="Abril Fatface"/>
                <a:cs typeface="Abril Fatface"/>
                <a:sym typeface="Abril Fatface"/>
              </a:defRPr>
            </a:lvl2pPr>
            <a:lvl3pPr lvl="2" algn="ctr" rtl="0">
              <a:spcBef>
                <a:spcPts val="0"/>
              </a:spcBef>
              <a:spcAft>
                <a:spcPts val="0"/>
              </a:spcAft>
              <a:buSzPts val="2400"/>
              <a:buFont typeface="Abril Fatface"/>
              <a:buNone/>
              <a:defRPr sz="2400">
                <a:latin typeface="Abril Fatface"/>
                <a:ea typeface="Abril Fatface"/>
                <a:cs typeface="Abril Fatface"/>
                <a:sym typeface="Abril Fatface"/>
              </a:defRPr>
            </a:lvl3pPr>
            <a:lvl4pPr lvl="3" algn="ctr" rtl="0">
              <a:spcBef>
                <a:spcPts val="0"/>
              </a:spcBef>
              <a:spcAft>
                <a:spcPts val="0"/>
              </a:spcAft>
              <a:buSzPts val="2400"/>
              <a:buFont typeface="Abril Fatface"/>
              <a:buNone/>
              <a:defRPr sz="2400">
                <a:latin typeface="Abril Fatface"/>
                <a:ea typeface="Abril Fatface"/>
                <a:cs typeface="Abril Fatface"/>
                <a:sym typeface="Abril Fatface"/>
              </a:defRPr>
            </a:lvl4pPr>
            <a:lvl5pPr lvl="4" algn="ctr" rtl="0">
              <a:spcBef>
                <a:spcPts val="0"/>
              </a:spcBef>
              <a:spcAft>
                <a:spcPts val="0"/>
              </a:spcAft>
              <a:buSzPts val="2400"/>
              <a:buFont typeface="Abril Fatface"/>
              <a:buNone/>
              <a:defRPr sz="2400">
                <a:latin typeface="Abril Fatface"/>
                <a:ea typeface="Abril Fatface"/>
                <a:cs typeface="Abril Fatface"/>
                <a:sym typeface="Abril Fatface"/>
              </a:defRPr>
            </a:lvl5pPr>
            <a:lvl6pPr lvl="5" algn="ctr" rtl="0">
              <a:spcBef>
                <a:spcPts val="0"/>
              </a:spcBef>
              <a:spcAft>
                <a:spcPts val="0"/>
              </a:spcAft>
              <a:buSzPts val="2400"/>
              <a:buFont typeface="Abril Fatface"/>
              <a:buNone/>
              <a:defRPr sz="2400">
                <a:latin typeface="Abril Fatface"/>
                <a:ea typeface="Abril Fatface"/>
                <a:cs typeface="Abril Fatface"/>
                <a:sym typeface="Abril Fatface"/>
              </a:defRPr>
            </a:lvl6pPr>
            <a:lvl7pPr lvl="6" algn="ctr" rtl="0">
              <a:spcBef>
                <a:spcPts val="0"/>
              </a:spcBef>
              <a:spcAft>
                <a:spcPts val="0"/>
              </a:spcAft>
              <a:buSzPts val="2400"/>
              <a:buFont typeface="Abril Fatface"/>
              <a:buNone/>
              <a:defRPr sz="2400">
                <a:latin typeface="Abril Fatface"/>
                <a:ea typeface="Abril Fatface"/>
                <a:cs typeface="Abril Fatface"/>
                <a:sym typeface="Abril Fatface"/>
              </a:defRPr>
            </a:lvl7pPr>
            <a:lvl8pPr lvl="7" algn="ctr" rtl="0">
              <a:spcBef>
                <a:spcPts val="0"/>
              </a:spcBef>
              <a:spcAft>
                <a:spcPts val="0"/>
              </a:spcAft>
              <a:buSzPts val="2400"/>
              <a:buFont typeface="Abril Fatface"/>
              <a:buNone/>
              <a:defRPr sz="2400">
                <a:latin typeface="Abril Fatface"/>
                <a:ea typeface="Abril Fatface"/>
                <a:cs typeface="Abril Fatface"/>
                <a:sym typeface="Abril Fatface"/>
              </a:defRPr>
            </a:lvl8pPr>
            <a:lvl9pPr lvl="8" algn="ctr"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0" name="Google Shape;40;p5"/>
          <p:cNvSpPr txBox="1">
            <a:spLocks noGrp="1"/>
          </p:cNvSpPr>
          <p:nvPr>
            <p:ph type="subTitle" idx="1"/>
          </p:nvPr>
        </p:nvSpPr>
        <p:spPr>
          <a:xfrm>
            <a:off x="3013650" y="2454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1" name="Google Shape;41;p5"/>
          <p:cNvSpPr txBox="1">
            <a:spLocks noGrp="1"/>
          </p:cNvSpPr>
          <p:nvPr>
            <p:ph type="title" idx="2" hasCustomPrompt="1"/>
          </p:nvPr>
        </p:nvSpPr>
        <p:spPr>
          <a:xfrm>
            <a:off x="3897150" y="1361375"/>
            <a:ext cx="1349700" cy="606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2" name="Google Shape;42;p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TEXT">
  <p:cSld name="BIG_NUMBER_1_1">
    <p:spTree>
      <p:nvGrpSpPr>
        <p:cNvPr id="1" name="Shape 43"/>
        <p:cNvGrpSpPr/>
        <p:nvPr/>
      </p:nvGrpSpPr>
      <p:grpSpPr>
        <a:xfrm>
          <a:off x="0" y="0"/>
          <a:ext cx="0" cy="0"/>
          <a:chOff x="0" y="0"/>
          <a:chExt cx="0" cy="0"/>
        </a:xfrm>
      </p:grpSpPr>
      <p:sp>
        <p:nvSpPr>
          <p:cNvPr id="44" name="Google Shape;44;p6"/>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5" name="Google Shape;45;p6"/>
          <p:cNvSpPr txBox="1">
            <a:spLocks noGrp="1"/>
          </p:cNvSpPr>
          <p:nvPr>
            <p:ph type="subTitle" idx="1"/>
          </p:nvPr>
        </p:nvSpPr>
        <p:spPr>
          <a:xfrm>
            <a:off x="3013650" y="3216225"/>
            <a:ext cx="3116700" cy="150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46" name="Google Shape;46;p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2">
  <p:cSld name="BIG_NUMBER_1_1_1">
    <p:spTree>
      <p:nvGrpSpPr>
        <p:cNvPr id="1" name="Shape 47"/>
        <p:cNvGrpSpPr/>
        <p:nvPr/>
      </p:nvGrpSpPr>
      <p:grpSpPr>
        <a:xfrm>
          <a:off x="0" y="0"/>
          <a:ext cx="0" cy="0"/>
          <a:chOff x="0" y="0"/>
          <a:chExt cx="0" cy="0"/>
        </a:xfrm>
      </p:grpSpPr>
      <p:sp>
        <p:nvSpPr>
          <p:cNvPr id="48" name="Google Shape;48;p7"/>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49" name="Google Shape;49;p7"/>
          <p:cNvSpPr txBox="1">
            <a:spLocks noGrp="1"/>
          </p:cNvSpPr>
          <p:nvPr>
            <p:ph type="subTitle" idx="1"/>
          </p:nvPr>
        </p:nvSpPr>
        <p:spPr>
          <a:xfrm>
            <a:off x="996675" y="2313900"/>
            <a:ext cx="3116700" cy="15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50" name="Google Shape;50;p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THREE COLUMNS">
  <p:cSld name="BIG_NUMBER_1_2">
    <p:spTree>
      <p:nvGrpSpPr>
        <p:cNvPr id="1" name="Shape 51"/>
        <p:cNvGrpSpPr/>
        <p:nvPr/>
      </p:nvGrpSpPr>
      <p:grpSpPr>
        <a:xfrm>
          <a:off x="0" y="0"/>
          <a:ext cx="0" cy="0"/>
          <a:chOff x="0" y="0"/>
          <a:chExt cx="0" cy="0"/>
        </a:xfrm>
      </p:grpSpPr>
      <p:sp>
        <p:nvSpPr>
          <p:cNvPr id="52" name="Google Shape;52;p8"/>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53" name="Google Shape;53;p8"/>
          <p:cNvSpPr txBox="1">
            <a:spLocks noGrp="1"/>
          </p:cNvSpPr>
          <p:nvPr>
            <p:ph type="ctrTitle" idx="2"/>
          </p:nvPr>
        </p:nvSpPr>
        <p:spPr>
          <a:xfrm>
            <a:off x="12091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4" name="Google Shape;54;p8"/>
          <p:cNvSpPr txBox="1">
            <a:spLocks noGrp="1"/>
          </p:cNvSpPr>
          <p:nvPr>
            <p:ph type="subTitle" idx="1"/>
          </p:nvPr>
        </p:nvSpPr>
        <p:spPr>
          <a:xfrm>
            <a:off x="13042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5" name="Google Shape;55;p8"/>
          <p:cNvSpPr txBox="1">
            <a:spLocks noGrp="1"/>
          </p:cNvSpPr>
          <p:nvPr>
            <p:ph type="ctrTitle" idx="3"/>
          </p:nvPr>
        </p:nvSpPr>
        <p:spPr>
          <a:xfrm>
            <a:off x="35173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6" name="Google Shape;56;p8"/>
          <p:cNvSpPr txBox="1">
            <a:spLocks noGrp="1"/>
          </p:cNvSpPr>
          <p:nvPr>
            <p:ph type="subTitle" idx="4"/>
          </p:nvPr>
        </p:nvSpPr>
        <p:spPr>
          <a:xfrm>
            <a:off x="36124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7" name="Google Shape;57;p8"/>
          <p:cNvSpPr txBox="1">
            <a:spLocks noGrp="1"/>
          </p:cNvSpPr>
          <p:nvPr>
            <p:ph type="ctrTitle" idx="5"/>
          </p:nvPr>
        </p:nvSpPr>
        <p:spPr>
          <a:xfrm>
            <a:off x="5825550" y="2894325"/>
            <a:ext cx="21093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58" name="Google Shape;58;p8"/>
          <p:cNvSpPr txBox="1">
            <a:spLocks noGrp="1"/>
          </p:cNvSpPr>
          <p:nvPr>
            <p:ph type="subTitle" idx="6"/>
          </p:nvPr>
        </p:nvSpPr>
        <p:spPr>
          <a:xfrm>
            <a:off x="5920650" y="3178250"/>
            <a:ext cx="19191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59" name="Google Shape;59;p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FOUR COLUMNS">
  <p:cSld name="BIG_NUMBER_1_2_1">
    <p:spTree>
      <p:nvGrpSpPr>
        <p:cNvPr id="1" name="Shape 60"/>
        <p:cNvGrpSpPr/>
        <p:nvPr/>
      </p:nvGrpSpPr>
      <p:grpSpPr>
        <a:xfrm>
          <a:off x="0" y="0"/>
          <a:ext cx="0" cy="0"/>
          <a:chOff x="0" y="0"/>
          <a:chExt cx="0" cy="0"/>
        </a:xfrm>
      </p:grpSpPr>
      <p:sp>
        <p:nvSpPr>
          <p:cNvPr id="61" name="Google Shape;61;p9"/>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62" name="Google Shape;62;p9"/>
          <p:cNvSpPr txBox="1">
            <a:spLocks noGrp="1"/>
          </p:cNvSpPr>
          <p:nvPr>
            <p:ph type="ctrTitle" idx="2"/>
          </p:nvPr>
        </p:nvSpPr>
        <p:spPr>
          <a:xfrm>
            <a:off x="790539"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3" name="Google Shape;63;p9"/>
          <p:cNvSpPr txBox="1">
            <a:spLocks noGrp="1"/>
          </p:cNvSpPr>
          <p:nvPr>
            <p:ph type="subTitle" idx="1"/>
          </p:nvPr>
        </p:nvSpPr>
        <p:spPr>
          <a:xfrm>
            <a:off x="771075"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4" name="Google Shape;64;p9"/>
          <p:cNvSpPr txBox="1">
            <a:spLocks noGrp="1"/>
          </p:cNvSpPr>
          <p:nvPr>
            <p:ph type="ctrTitle" idx="3"/>
          </p:nvPr>
        </p:nvSpPr>
        <p:spPr>
          <a:xfrm>
            <a:off x="2722896"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5" name="Google Shape;65;p9"/>
          <p:cNvSpPr txBox="1">
            <a:spLocks noGrp="1"/>
          </p:cNvSpPr>
          <p:nvPr>
            <p:ph type="subTitle" idx="4"/>
          </p:nvPr>
        </p:nvSpPr>
        <p:spPr>
          <a:xfrm>
            <a:off x="2703432"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6" name="Google Shape;66;p9"/>
          <p:cNvSpPr txBox="1">
            <a:spLocks noGrp="1"/>
          </p:cNvSpPr>
          <p:nvPr>
            <p:ph type="ctrTitle" idx="5"/>
          </p:nvPr>
        </p:nvSpPr>
        <p:spPr>
          <a:xfrm>
            <a:off x="4655242" y="18485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7" name="Google Shape;67;p9"/>
          <p:cNvSpPr txBox="1">
            <a:spLocks noGrp="1"/>
          </p:cNvSpPr>
          <p:nvPr>
            <p:ph type="subTitle" idx="6"/>
          </p:nvPr>
        </p:nvSpPr>
        <p:spPr>
          <a:xfrm>
            <a:off x="4635778" y="21325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68" name="Google Shape;68;p9"/>
          <p:cNvSpPr txBox="1">
            <a:spLocks noGrp="1"/>
          </p:cNvSpPr>
          <p:nvPr>
            <p:ph type="ctrTitle" idx="7"/>
          </p:nvPr>
        </p:nvSpPr>
        <p:spPr>
          <a:xfrm>
            <a:off x="6587592" y="2839188"/>
            <a:ext cx="1765800" cy="60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Font typeface="Abril Fatface"/>
              <a:buNone/>
              <a:defRPr sz="1400">
                <a:latin typeface="Abril Fatface"/>
                <a:ea typeface="Abril Fatface"/>
                <a:cs typeface="Abril Fatface"/>
                <a:sym typeface="Abril Fatface"/>
              </a:defRPr>
            </a:lvl1pPr>
            <a:lvl2pPr lvl="1" algn="ctr" rtl="0">
              <a:spcBef>
                <a:spcPts val="0"/>
              </a:spcBef>
              <a:spcAft>
                <a:spcPts val="0"/>
              </a:spcAft>
              <a:buSzPts val="1400"/>
              <a:buFont typeface="Abril Fatface"/>
              <a:buNone/>
              <a:defRPr sz="1400">
                <a:latin typeface="Abril Fatface"/>
                <a:ea typeface="Abril Fatface"/>
                <a:cs typeface="Abril Fatface"/>
                <a:sym typeface="Abril Fatface"/>
              </a:defRPr>
            </a:lvl2pPr>
            <a:lvl3pPr lvl="2" algn="ctr" rtl="0">
              <a:spcBef>
                <a:spcPts val="0"/>
              </a:spcBef>
              <a:spcAft>
                <a:spcPts val="0"/>
              </a:spcAft>
              <a:buSzPts val="1400"/>
              <a:buFont typeface="Abril Fatface"/>
              <a:buNone/>
              <a:defRPr sz="1400">
                <a:latin typeface="Abril Fatface"/>
                <a:ea typeface="Abril Fatface"/>
                <a:cs typeface="Abril Fatface"/>
                <a:sym typeface="Abril Fatface"/>
              </a:defRPr>
            </a:lvl3pPr>
            <a:lvl4pPr lvl="3" algn="ctr" rtl="0">
              <a:spcBef>
                <a:spcPts val="0"/>
              </a:spcBef>
              <a:spcAft>
                <a:spcPts val="0"/>
              </a:spcAft>
              <a:buSzPts val="1400"/>
              <a:buFont typeface="Abril Fatface"/>
              <a:buNone/>
              <a:defRPr sz="1400">
                <a:latin typeface="Abril Fatface"/>
                <a:ea typeface="Abril Fatface"/>
                <a:cs typeface="Abril Fatface"/>
                <a:sym typeface="Abril Fatface"/>
              </a:defRPr>
            </a:lvl4pPr>
            <a:lvl5pPr lvl="4" algn="ctr" rtl="0">
              <a:spcBef>
                <a:spcPts val="0"/>
              </a:spcBef>
              <a:spcAft>
                <a:spcPts val="0"/>
              </a:spcAft>
              <a:buSzPts val="1400"/>
              <a:buFont typeface="Abril Fatface"/>
              <a:buNone/>
              <a:defRPr sz="1400">
                <a:latin typeface="Abril Fatface"/>
                <a:ea typeface="Abril Fatface"/>
                <a:cs typeface="Abril Fatface"/>
                <a:sym typeface="Abril Fatface"/>
              </a:defRPr>
            </a:lvl5pPr>
            <a:lvl6pPr lvl="5" algn="ctr" rtl="0">
              <a:spcBef>
                <a:spcPts val="0"/>
              </a:spcBef>
              <a:spcAft>
                <a:spcPts val="0"/>
              </a:spcAft>
              <a:buSzPts val="1400"/>
              <a:buFont typeface="Abril Fatface"/>
              <a:buNone/>
              <a:defRPr sz="1400">
                <a:latin typeface="Abril Fatface"/>
                <a:ea typeface="Abril Fatface"/>
                <a:cs typeface="Abril Fatface"/>
                <a:sym typeface="Abril Fatface"/>
              </a:defRPr>
            </a:lvl6pPr>
            <a:lvl7pPr lvl="6" algn="ctr" rtl="0">
              <a:spcBef>
                <a:spcPts val="0"/>
              </a:spcBef>
              <a:spcAft>
                <a:spcPts val="0"/>
              </a:spcAft>
              <a:buSzPts val="1400"/>
              <a:buFont typeface="Abril Fatface"/>
              <a:buNone/>
              <a:defRPr sz="1400">
                <a:latin typeface="Abril Fatface"/>
                <a:ea typeface="Abril Fatface"/>
                <a:cs typeface="Abril Fatface"/>
                <a:sym typeface="Abril Fatface"/>
              </a:defRPr>
            </a:lvl7pPr>
            <a:lvl8pPr lvl="7" algn="ctr" rtl="0">
              <a:spcBef>
                <a:spcPts val="0"/>
              </a:spcBef>
              <a:spcAft>
                <a:spcPts val="0"/>
              </a:spcAft>
              <a:buSzPts val="1400"/>
              <a:buFont typeface="Abril Fatface"/>
              <a:buNone/>
              <a:defRPr sz="1400">
                <a:latin typeface="Abril Fatface"/>
                <a:ea typeface="Abril Fatface"/>
                <a:cs typeface="Abril Fatface"/>
                <a:sym typeface="Abril Fatface"/>
              </a:defRPr>
            </a:lvl8pPr>
            <a:lvl9pPr lvl="8" algn="ctr" rtl="0">
              <a:spcBef>
                <a:spcPts val="0"/>
              </a:spcBef>
              <a:spcAft>
                <a:spcPts val="0"/>
              </a:spcAft>
              <a:buSzPts val="1400"/>
              <a:buFont typeface="Abril Fatface"/>
              <a:buNone/>
              <a:defRPr sz="1400">
                <a:latin typeface="Abril Fatface"/>
                <a:ea typeface="Abril Fatface"/>
                <a:cs typeface="Abril Fatface"/>
                <a:sym typeface="Abril Fatface"/>
              </a:defRPr>
            </a:lvl9pPr>
          </a:lstStyle>
          <a:p>
            <a:endParaRPr/>
          </a:p>
        </p:txBody>
      </p:sp>
      <p:sp>
        <p:nvSpPr>
          <p:cNvPr id="69" name="Google Shape;69;p9"/>
          <p:cNvSpPr txBox="1">
            <a:spLocks noGrp="1"/>
          </p:cNvSpPr>
          <p:nvPr>
            <p:ph type="subTitle" idx="8"/>
          </p:nvPr>
        </p:nvSpPr>
        <p:spPr>
          <a:xfrm>
            <a:off x="6568128" y="3123113"/>
            <a:ext cx="18048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0" name="Google Shape;70;p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BIG_NUMBER_1_1_1_1">
    <p:spTree>
      <p:nvGrpSpPr>
        <p:cNvPr id="1" name="Shape 71"/>
        <p:cNvGrpSpPr/>
        <p:nvPr/>
      </p:nvGrpSpPr>
      <p:grpSpPr>
        <a:xfrm>
          <a:off x="0" y="0"/>
          <a:ext cx="0" cy="0"/>
          <a:chOff x="0" y="0"/>
          <a:chExt cx="0" cy="0"/>
        </a:xfrm>
      </p:grpSpPr>
      <p:sp>
        <p:nvSpPr>
          <p:cNvPr id="72" name="Google Shape;72;p10"/>
          <p:cNvSpPr txBox="1">
            <a:spLocks noGrp="1"/>
          </p:cNvSpPr>
          <p:nvPr>
            <p:ph type="ctrTitle"/>
          </p:nvPr>
        </p:nvSpPr>
        <p:spPr>
          <a:xfrm>
            <a:off x="615225" y="333450"/>
            <a:ext cx="5403600" cy="606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Abril Fatface"/>
              <a:buNone/>
              <a:defRPr sz="2400">
                <a:latin typeface="Abril Fatface"/>
                <a:ea typeface="Abril Fatface"/>
                <a:cs typeface="Abril Fatface"/>
                <a:sym typeface="Abril Fatface"/>
              </a:defRPr>
            </a:lvl1pPr>
            <a:lvl2pPr lvl="1" rtl="0">
              <a:spcBef>
                <a:spcPts val="0"/>
              </a:spcBef>
              <a:spcAft>
                <a:spcPts val="0"/>
              </a:spcAft>
              <a:buSzPts val="2400"/>
              <a:buFont typeface="Abril Fatface"/>
              <a:buNone/>
              <a:defRPr sz="2400">
                <a:latin typeface="Abril Fatface"/>
                <a:ea typeface="Abril Fatface"/>
                <a:cs typeface="Abril Fatface"/>
                <a:sym typeface="Abril Fatface"/>
              </a:defRPr>
            </a:lvl2pPr>
            <a:lvl3pPr lvl="2" rtl="0">
              <a:spcBef>
                <a:spcPts val="0"/>
              </a:spcBef>
              <a:spcAft>
                <a:spcPts val="0"/>
              </a:spcAft>
              <a:buSzPts val="2400"/>
              <a:buFont typeface="Abril Fatface"/>
              <a:buNone/>
              <a:defRPr sz="2400">
                <a:latin typeface="Abril Fatface"/>
                <a:ea typeface="Abril Fatface"/>
                <a:cs typeface="Abril Fatface"/>
                <a:sym typeface="Abril Fatface"/>
              </a:defRPr>
            </a:lvl3pPr>
            <a:lvl4pPr lvl="3" rtl="0">
              <a:spcBef>
                <a:spcPts val="0"/>
              </a:spcBef>
              <a:spcAft>
                <a:spcPts val="0"/>
              </a:spcAft>
              <a:buSzPts val="2400"/>
              <a:buFont typeface="Abril Fatface"/>
              <a:buNone/>
              <a:defRPr sz="2400">
                <a:latin typeface="Abril Fatface"/>
                <a:ea typeface="Abril Fatface"/>
                <a:cs typeface="Abril Fatface"/>
                <a:sym typeface="Abril Fatface"/>
              </a:defRPr>
            </a:lvl4pPr>
            <a:lvl5pPr lvl="4" rtl="0">
              <a:spcBef>
                <a:spcPts val="0"/>
              </a:spcBef>
              <a:spcAft>
                <a:spcPts val="0"/>
              </a:spcAft>
              <a:buSzPts val="2400"/>
              <a:buFont typeface="Abril Fatface"/>
              <a:buNone/>
              <a:defRPr sz="2400">
                <a:latin typeface="Abril Fatface"/>
                <a:ea typeface="Abril Fatface"/>
                <a:cs typeface="Abril Fatface"/>
                <a:sym typeface="Abril Fatface"/>
              </a:defRPr>
            </a:lvl5pPr>
            <a:lvl6pPr lvl="5" rtl="0">
              <a:spcBef>
                <a:spcPts val="0"/>
              </a:spcBef>
              <a:spcAft>
                <a:spcPts val="0"/>
              </a:spcAft>
              <a:buSzPts val="2400"/>
              <a:buFont typeface="Abril Fatface"/>
              <a:buNone/>
              <a:defRPr sz="2400">
                <a:latin typeface="Abril Fatface"/>
                <a:ea typeface="Abril Fatface"/>
                <a:cs typeface="Abril Fatface"/>
                <a:sym typeface="Abril Fatface"/>
              </a:defRPr>
            </a:lvl6pPr>
            <a:lvl7pPr lvl="6" rtl="0">
              <a:spcBef>
                <a:spcPts val="0"/>
              </a:spcBef>
              <a:spcAft>
                <a:spcPts val="0"/>
              </a:spcAft>
              <a:buSzPts val="2400"/>
              <a:buFont typeface="Abril Fatface"/>
              <a:buNone/>
              <a:defRPr sz="2400">
                <a:latin typeface="Abril Fatface"/>
                <a:ea typeface="Abril Fatface"/>
                <a:cs typeface="Abril Fatface"/>
                <a:sym typeface="Abril Fatface"/>
              </a:defRPr>
            </a:lvl7pPr>
            <a:lvl8pPr lvl="7" rtl="0">
              <a:spcBef>
                <a:spcPts val="0"/>
              </a:spcBef>
              <a:spcAft>
                <a:spcPts val="0"/>
              </a:spcAft>
              <a:buSzPts val="2400"/>
              <a:buFont typeface="Abril Fatface"/>
              <a:buNone/>
              <a:defRPr sz="2400">
                <a:latin typeface="Abril Fatface"/>
                <a:ea typeface="Abril Fatface"/>
                <a:cs typeface="Abril Fatface"/>
                <a:sym typeface="Abril Fatface"/>
              </a:defRPr>
            </a:lvl8pPr>
            <a:lvl9pPr lvl="8" rtl="0">
              <a:spcBef>
                <a:spcPts val="0"/>
              </a:spcBef>
              <a:spcAft>
                <a:spcPts val="0"/>
              </a:spcAft>
              <a:buSzPts val="2400"/>
              <a:buFont typeface="Abril Fatface"/>
              <a:buNone/>
              <a:defRPr sz="2400">
                <a:latin typeface="Abril Fatface"/>
                <a:ea typeface="Abril Fatface"/>
                <a:cs typeface="Abril Fatface"/>
                <a:sym typeface="Abril Fatface"/>
              </a:defRPr>
            </a:lvl9pPr>
          </a:lstStyle>
          <a:p>
            <a:endParaRPr/>
          </a:p>
        </p:txBody>
      </p:sp>
      <p:sp>
        <p:nvSpPr>
          <p:cNvPr id="73" name="Google Shape;73;p1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xmlns:p15="http://schemas.microsoft.com/office/powerpoint/2012/main">
        <p15:guide id="1" pos="454">
          <p15:clr>
            <a:srgbClr val="FA7B17"/>
          </p15:clr>
        </p15:guide>
        <p15:guide id="2" orient="horz" pos="340">
          <p15:clr>
            <a:srgbClr val="FA7B17"/>
          </p15:clr>
        </p15:guide>
        <p15:guide id="3" pos="5306">
          <p15:clr>
            <a:srgbClr val="FA7B17"/>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2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2800"/>
              <a:buFont typeface="Abril Fatface"/>
              <a:buNone/>
              <a:defRPr sz="2800">
                <a:solidFill>
                  <a:schemeClr val="accent1"/>
                </a:solidFill>
                <a:latin typeface="Abril Fatface"/>
                <a:ea typeface="Abril Fatface"/>
                <a:cs typeface="Abril Fatface"/>
                <a:sym typeface="Abril Fatfac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Oxygen Light"/>
              <a:buChar char="●"/>
              <a:defRPr sz="1800">
                <a:solidFill>
                  <a:schemeClr val="dk1"/>
                </a:solidFill>
                <a:latin typeface="Oxygen Light"/>
                <a:ea typeface="Oxygen Light"/>
                <a:cs typeface="Oxygen Light"/>
                <a:sym typeface="Oxygen Light"/>
              </a:defRPr>
            </a:lvl1pPr>
            <a:lvl2pPr marL="914400" lvl="1"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2pPr>
            <a:lvl3pPr marL="1371600" lvl="2"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3pPr>
            <a:lvl4pPr marL="1828800" lvl="3"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4pPr>
            <a:lvl5pPr marL="2286000" lvl="4"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5pPr>
            <a:lvl6pPr marL="2743200" lvl="5"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6pPr>
            <a:lvl7pPr marL="3200400" lvl="6"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7pPr>
            <a:lvl8pPr marL="3657600" lvl="7" indent="-317500">
              <a:lnSpc>
                <a:spcPct val="115000"/>
              </a:lnSpc>
              <a:spcBef>
                <a:spcPts val="1600"/>
              </a:spcBef>
              <a:spcAft>
                <a:spcPts val="0"/>
              </a:spcAft>
              <a:buClr>
                <a:schemeClr val="dk1"/>
              </a:buClr>
              <a:buSzPts val="1400"/>
              <a:buFont typeface="Oxygen Light"/>
              <a:buChar char="○"/>
              <a:defRPr>
                <a:solidFill>
                  <a:schemeClr val="dk1"/>
                </a:solidFill>
                <a:latin typeface="Oxygen Light"/>
                <a:ea typeface="Oxygen Light"/>
                <a:cs typeface="Oxygen Light"/>
                <a:sym typeface="Oxygen Light"/>
              </a:defRPr>
            </a:lvl8pPr>
            <a:lvl9pPr marL="4114800" lvl="8" indent="-317500">
              <a:lnSpc>
                <a:spcPct val="115000"/>
              </a:lnSpc>
              <a:spcBef>
                <a:spcPts val="1600"/>
              </a:spcBef>
              <a:spcAft>
                <a:spcPts val="1600"/>
              </a:spcAft>
              <a:buClr>
                <a:schemeClr val="dk1"/>
              </a:buClr>
              <a:buSzPts val="1400"/>
              <a:buFont typeface="Oxygen Light"/>
              <a:buChar char="■"/>
              <a:defRPr>
                <a:solidFill>
                  <a:schemeClr val="dk1"/>
                </a:solidFill>
                <a:latin typeface="Oxygen Light"/>
                <a:ea typeface="Oxygen Light"/>
                <a:cs typeface="Oxygen Light"/>
                <a:sym typeface="Oxygen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Oxygen Light"/>
                <a:ea typeface="Oxygen Light"/>
                <a:cs typeface="Oxygen Light"/>
                <a:sym typeface="Oxygen Light"/>
              </a:defRPr>
            </a:lvl1pPr>
            <a:lvl2pPr lvl="1" algn="r">
              <a:buNone/>
              <a:defRPr sz="1300">
                <a:solidFill>
                  <a:schemeClr val="dk1"/>
                </a:solidFill>
                <a:latin typeface="Oxygen Light"/>
                <a:ea typeface="Oxygen Light"/>
                <a:cs typeface="Oxygen Light"/>
                <a:sym typeface="Oxygen Light"/>
              </a:defRPr>
            </a:lvl2pPr>
            <a:lvl3pPr lvl="2" algn="r">
              <a:buNone/>
              <a:defRPr sz="1300">
                <a:solidFill>
                  <a:schemeClr val="dk1"/>
                </a:solidFill>
                <a:latin typeface="Oxygen Light"/>
                <a:ea typeface="Oxygen Light"/>
                <a:cs typeface="Oxygen Light"/>
                <a:sym typeface="Oxygen Light"/>
              </a:defRPr>
            </a:lvl3pPr>
            <a:lvl4pPr lvl="3" algn="r">
              <a:buNone/>
              <a:defRPr sz="1300">
                <a:solidFill>
                  <a:schemeClr val="dk1"/>
                </a:solidFill>
                <a:latin typeface="Oxygen Light"/>
                <a:ea typeface="Oxygen Light"/>
                <a:cs typeface="Oxygen Light"/>
                <a:sym typeface="Oxygen Light"/>
              </a:defRPr>
            </a:lvl4pPr>
            <a:lvl5pPr lvl="4" algn="r">
              <a:buNone/>
              <a:defRPr sz="1300">
                <a:solidFill>
                  <a:schemeClr val="dk1"/>
                </a:solidFill>
                <a:latin typeface="Oxygen Light"/>
                <a:ea typeface="Oxygen Light"/>
                <a:cs typeface="Oxygen Light"/>
                <a:sym typeface="Oxygen Light"/>
              </a:defRPr>
            </a:lvl5pPr>
            <a:lvl6pPr lvl="5" algn="r">
              <a:buNone/>
              <a:defRPr sz="1300">
                <a:solidFill>
                  <a:schemeClr val="dk1"/>
                </a:solidFill>
                <a:latin typeface="Oxygen Light"/>
                <a:ea typeface="Oxygen Light"/>
                <a:cs typeface="Oxygen Light"/>
                <a:sym typeface="Oxygen Light"/>
              </a:defRPr>
            </a:lvl6pPr>
            <a:lvl7pPr lvl="6" algn="r">
              <a:buNone/>
              <a:defRPr sz="1300">
                <a:solidFill>
                  <a:schemeClr val="dk1"/>
                </a:solidFill>
                <a:latin typeface="Oxygen Light"/>
                <a:ea typeface="Oxygen Light"/>
                <a:cs typeface="Oxygen Light"/>
                <a:sym typeface="Oxygen Light"/>
              </a:defRPr>
            </a:lvl7pPr>
            <a:lvl8pPr lvl="7" algn="r">
              <a:buNone/>
              <a:defRPr sz="1300">
                <a:solidFill>
                  <a:schemeClr val="dk1"/>
                </a:solidFill>
                <a:latin typeface="Oxygen Light"/>
                <a:ea typeface="Oxygen Light"/>
                <a:cs typeface="Oxygen Light"/>
                <a:sym typeface="Oxygen Light"/>
              </a:defRPr>
            </a:lvl8pPr>
            <a:lvl9pPr lvl="8" algn="r">
              <a:buNone/>
              <a:defRPr sz="1300">
                <a:solidFill>
                  <a:schemeClr val="dk1"/>
                </a:solidFill>
                <a:latin typeface="Oxygen Light"/>
                <a:ea typeface="Oxygen Light"/>
                <a:cs typeface="Oxygen Light"/>
                <a:sym typeface="Oxygen Light"/>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0.xml"/><Relationship Id="rId5" Type="http://schemas.openxmlformats.org/officeDocument/2006/relationships/image" Target="../media/image1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0.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0.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0.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0.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hyperlink" Target="http://drive.google.com/file/d/1XcQ7WSHBG5cY6pd9eg07W-4xB_BSyrPA/view" TargetMode="External"/><Relationship Id="rId2" Type="http://schemas.openxmlformats.org/officeDocument/2006/relationships/notesSlide" Target="../notesSlides/notesSlide29.xml"/><Relationship Id="rId1" Type="http://schemas.openxmlformats.org/officeDocument/2006/relationships/slideLayout" Target="../slideLayouts/slideLayout20.xml"/><Relationship Id="rId4" Type="http://schemas.openxmlformats.org/officeDocument/2006/relationships/image" Target="../media/image47.jpg"/></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0.xml"/><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1.png"/><Relationship Id="rId7"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57.png"/><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8.xml"/><Relationship Id="rId1" Type="http://schemas.openxmlformats.org/officeDocument/2006/relationships/slideLayout" Target="../slideLayouts/slideLayout20.xml"/><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1.png"/><Relationship Id="rId7"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0.xml"/><Relationship Id="rId6" Type="http://schemas.openxmlformats.org/officeDocument/2006/relationships/image" Target="../media/image61.png"/><Relationship Id="rId5" Type="http://schemas.openxmlformats.org/officeDocument/2006/relationships/image" Target="../media/image53.png"/><Relationship Id="rId4" Type="http://schemas.openxmlformats.org/officeDocument/2006/relationships/image" Target="../media/image52.png"/><Relationship Id="rId9" Type="http://schemas.openxmlformats.org/officeDocument/2006/relationships/image" Target="../media/image5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0.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2.xml"/><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9.png"/></Relationships>
</file>

<file path=ppt/slides/_rels/slide4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47.xml"/><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20.xml"/><Relationship Id="rId6" Type="http://schemas.openxmlformats.org/officeDocument/2006/relationships/image" Target="../media/image2.png"/><Relationship Id="rId5" Type="http://schemas.openxmlformats.org/officeDocument/2006/relationships/image" Target="../media/image67.png"/><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0.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0.xml"/><Relationship Id="rId5" Type="http://schemas.openxmlformats.org/officeDocument/2006/relationships/image" Target="../media/image14.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2"/>
          <p:cNvSpPr txBox="1">
            <a:spLocks noGrp="1"/>
          </p:cNvSpPr>
          <p:nvPr>
            <p:ph type="ctrTitle"/>
          </p:nvPr>
        </p:nvSpPr>
        <p:spPr>
          <a:xfrm>
            <a:off x="1372050" y="566250"/>
            <a:ext cx="6399900" cy="2575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GB" sz="4000">
                <a:solidFill>
                  <a:srgbClr val="38761D"/>
                </a:solidFill>
              </a:rPr>
              <a:t>DSA3101 </a:t>
            </a:r>
            <a:endParaRPr sz="4000">
              <a:solidFill>
                <a:srgbClr val="38761D"/>
              </a:solidFill>
            </a:endParaRPr>
          </a:p>
          <a:p>
            <a:pPr marL="0" lvl="0" indent="0" algn="ctr" rtl="0">
              <a:spcBef>
                <a:spcPts val="0"/>
              </a:spcBef>
              <a:spcAft>
                <a:spcPts val="0"/>
              </a:spcAft>
              <a:buNone/>
            </a:pPr>
            <a:r>
              <a:rPr lang="en-GB" sz="4000">
                <a:solidFill>
                  <a:srgbClr val="38761D"/>
                </a:solidFill>
              </a:rPr>
              <a:t>Assignment 2</a:t>
            </a:r>
            <a:endParaRPr sz="4000">
              <a:solidFill>
                <a:srgbClr val="38761D"/>
              </a:solidFill>
            </a:endParaRPr>
          </a:p>
          <a:p>
            <a:pPr marL="0" lvl="0" indent="0" algn="ctr" rtl="0">
              <a:spcBef>
                <a:spcPts val="0"/>
              </a:spcBef>
              <a:spcAft>
                <a:spcPts val="0"/>
              </a:spcAft>
              <a:buNone/>
            </a:pPr>
            <a:r>
              <a:rPr lang="en-GB" sz="4000">
                <a:solidFill>
                  <a:srgbClr val="38761D"/>
                </a:solidFill>
              </a:rPr>
              <a:t>Group 2</a:t>
            </a:r>
            <a:r>
              <a:rPr lang="en-GB" sz="4000">
                <a:solidFill>
                  <a:srgbClr val="6AA84F"/>
                </a:solidFill>
              </a:rPr>
              <a:t> </a:t>
            </a:r>
            <a:endParaRPr sz="4000">
              <a:solidFill>
                <a:srgbClr val="6AA84F"/>
              </a:solidFill>
            </a:endParaRPr>
          </a:p>
          <a:p>
            <a:pPr marL="0" lvl="0" indent="0" algn="ctr" rtl="0">
              <a:spcBef>
                <a:spcPts val="0"/>
              </a:spcBef>
              <a:spcAft>
                <a:spcPts val="0"/>
              </a:spcAft>
              <a:buNone/>
            </a:pPr>
            <a:endParaRPr/>
          </a:p>
        </p:txBody>
      </p:sp>
      <p:sp>
        <p:nvSpPr>
          <p:cNvPr id="156" name="Google Shape;156;p22"/>
          <p:cNvSpPr txBox="1">
            <a:spLocks noGrp="1"/>
          </p:cNvSpPr>
          <p:nvPr>
            <p:ph type="subTitle" idx="1"/>
          </p:nvPr>
        </p:nvSpPr>
        <p:spPr>
          <a:xfrm>
            <a:off x="1858450" y="2435225"/>
            <a:ext cx="5682300" cy="2438400"/>
          </a:xfrm>
          <a:prstGeom prst="rect">
            <a:avLst/>
          </a:prstGeom>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GB" sz="1400">
                <a:solidFill>
                  <a:srgbClr val="000000"/>
                </a:solidFill>
                <a:latin typeface="Raleway"/>
                <a:ea typeface="Raleway"/>
                <a:cs typeface="Raleway"/>
                <a:sym typeface="Raleway"/>
              </a:rPr>
              <a:t>Ahmad As-Shodiqqul Amin (A0201627N)</a:t>
            </a:r>
            <a:endParaRPr sz="1400">
              <a:solidFill>
                <a:srgbClr val="000000"/>
              </a:solidFill>
              <a:latin typeface="Raleway"/>
              <a:ea typeface="Raleway"/>
              <a:cs typeface="Raleway"/>
              <a:sym typeface="Raleway"/>
            </a:endParaRPr>
          </a:p>
          <a:p>
            <a:pPr marL="0" lvl="0" indent="0" algn="ctr" rtl="0">
              <a:lnSpc>
                <a:spcPct val="115000"/>
              </a:lnSpc>
              <a:spcBef>
                <a:spcPts val="0"/>
              </a:spcBef>
              <a:spcAft>
                <a:spcPts val="0"/>
              </a:spcAft>
              <a:buNone/>
            </a:pPr>
            <a:r>
              <a:rPr lang="en-GB" sz="1400">
                <a:solidFill>
                  <a:srgbClr val="000000"/>
                </a:solidFill>
                <a:latin typeface="Raleway"/>
                <a:ea typeface="Raleway"/>
                <a:cs typeface="Raleway"/>
                <a:sym typeface="Raleway"/>
              </a:rPr>
              <a:t>Dione Lim Yee Sze (A0206307N)</a:t>
            </a:r>
            <a:endParaRPr sz="1400">
              <a:solidFill>
                <a:srgbClr val="000000"/>
              </a:solidFill>
              <a:latin typeface="Raleway"/>
              <a:ea typeface="Raleway"/>
              <a:cs typeface="Raleway"/>
              <a:sym typeface="Raleway"/>
            </a:endParaRPr>
          </a:p>
          <a:p>
            <a:pPr marL="0" lvl="0" indent="0" algn="ctr" rtl="0">
              <a:lnSpc>
                <a:spcPct val="115000"/>
              </a:lnSpc>
              <a:spcBef>
                <a:spcPts val="0"/>
              </a:spcBef>
              <a:spcAft>
                <a:spcPts val="0"/>
              </a:spcAft>
              <a:buNone/>
            </a:pPr>
            <a:r>
              <a:rPr lang="en-GB" sz="1400">
                <a:solidFill>
                  <a:srgbClr val="000000"/>
                </a:solidFill>
                <a:latin typeface="Raleway"/>
                <a:ea typeface="Raleway"/>
                <a:cs typeface="Raleway"/>
                <a:sym typeface="Raleway"/>
              </a:rPr>
              <a:t>Kellie Chin Shu Wen (A0205467A )</a:t>
            </a:r>
            <a:endParaRPr sz="1400">
              <a:solidFill>
                <a:srgbClr val="000000"/>
              </a:solidFill>
              <a:latin typeface="Raleway"/>
              <a:ea typeface="Raleway"/>
              <a:cs typeface="Raleway"/>
              <a:sym typeface="Raleway"/>
            </a:endParaRPr>
          </a:p>
          <a:p>
            <a:pPr marL="0" lvl="0" indent="0" algn="ctr" rtl="0">
              <a:lnSpc>
                <a:spcPct val="115000"/>
              </a:lnSpc>
              <a:spcBef>
                <a:spcPts val="0"/>
              </a:spcBef>
              <a:spcAft>
                <a:spcPts val="0"/>
              </a:spcAft>
              <a:buNone/>
            </a:pPr>
            <a:r>
              <a:rPr lang="en-GB" sz="1400">
                <a:solidFill>
                  <a:srgbClr val="000000"/>
                </a:solidFill>
                <a:latin typeface="Raleway"/>
                <a:ea typeface="Raleway"/>
                <a:cs typeface="Raleway"/>
                <a:sym typeface="Raleway"/>
              </a:rPr>
              <a:t>Keith Tay Xiang Rui (A0204695Y)</a:t>
            </a:r>
            <a:endParaRPr sz="1400">
              <a:solidFill>
                <a:srgbClr val="000000"/>
              </a:solidFill>
              <a:latin typeface="Raleway"/>
              <a:ea typeface="Raleway"/>
              <a:cs typeface="Raleway"/>
              <a:sym typeface="Raleway"/>
            </a:endParaRPr>
          </a:p>
          <a:p>
            <a:pPr marL="0" lvl="0" indent="0" algn="ctr" rtl="0">
              <a:lnSpc>
                <a:spcPct val="115000"/>
              </a:lnSpc>
              <a:spcBef>
                <a:spcPts val="0"/>
              </a:spcBef>
              <a:spcAft>
                <a:spcPts val="0"/>
              </a:spcAft>
              <a:buNone/>
            </a:pPr>
            <a:r>
              <a:rPr lang="en-GB" sz="1400">
                <a:solidFill>
                  <a:srgbClr val="000000"/>
                </a:solidFill>
                <a:latin typeface="Raleway"/>
                <a:ea typeface="Raleway"/>
                <a:cs typeface="Raleway"/>
                <a:sym typeface="Raleway"/>
              </a:rPr>
              <a:t>Lua Jun An (A0206136N)</a:t>
            </a:r>
            <a:endParaRPr sz="1400">
              <a:solidFill>
                <a:srgbClr val="000000"/>
              </a:solidFill>
              <a:latin typeface="Raleway"/>
              <a:ea typeface="Raleway"/>
              <a:cs typeface="Raleway"/>
              <a:sym typeface="Raleway"/>
            </a:endParaRPr>
          </a:p>
          <a:p>
            <a:pPr marL="0" lvl="0" indent="0" algn="ctr" rtl="0">
              <a:lnSpc>
                <a:spcPct val="115000"/>
              </a:lnSpc>
              <a:spcBef>
                <a:spcPts val="0"/>
              </a:spcBef>
              <a:spcAft>
                <a:spcPts val="0"/>
              </a:spcAft>
              <a:buNone/>
            </a:pPr>
            <a:r>
              <a:rPr lang="en-GB" sz="1400">
                <a:solidFill>
                  <a:srgbClr val="000000"/>
                </a:solidFill>
                <a:latin typeface="Raleway"/>
                <a:ea typeface="Raleway"/>
                <a:cs typeface="Raleway"/>
                <a:sym typeface="Raleway"/>
              </a:rPr>
              <a:t>Ni Hui Ling (A0204943H ) </a:t>
            </a:r>
            <a:endParaRPr sz="1400">
              <a:solidFill>
                <a:srgbClr val="000000"/>
              </a:solidFill>
              <a:latin typeface="Raleway"/>
              <a:ea typeface="Raleway"/>
              <a:cs typeface="Raleway"/>
              <a:sym typeface="Raleway"/>
            </a:endParaRPr>
          </a:p>
          <a:p>
            <a:pPr marL="0" lvl="0" indent="0" algn="ctr" rtl="0">
              <a:lnSpc>
                <a:spcPct val="115000"/>
              </a:lnSpc>
              <a:spcBef>
                <a:spcPts val="0"/>
              </a:spcBef>
              <a:spcAft>
                <a:spcPts val="0"/>
              </a:spcAft>
              <a:buNone/>
            </a:pPr>
            <a:r>
              <a:rPr lang="en-GB" sz="1400">
                <a:solidFill>
                  <a:srgbClr val="000000"/>
                </a:solidFill>
                <a:latin typeface="Raleway"/>
                <a:ea typeface="Raleway"/>
                <a:cs typeface="Raleway"/>
                <a:sym typeface="Raleway"/>
              </a:rPr>
              <a:t>Timothy Wong Hoey Pheen (A0196615W)</a:t>
            </a:r>
            <a:endParaRPr sz="1400">
              <a:solidFill>
                <a:srgbClr val="000000"/>
              </a:solidFill>
              <a:latin typeface="Raleway"/>
              <a:ea typeface="Raleway"/>
              <a:cs typeface="Raleway"/>
              <a:sym typeface="Raleway"/>
            </a:endParaRPr>
          </a:p>
          <a:p>
            <a:pPr marL="0" lvl="0" indent="0" algn="ctr" rtl="0">
              <a:lnSpc>
                <a:spcPct val="115000"/>
              </a:lnSpc>
              <a:spcBef>
                <a:spcPts val="0"/>
              </a:spcBef>
              <a:spcAft>
                <a:spcPts val="0"/>
              </a:spcAft>
              <a:buNone/>
            </a:pPr>
            <a:r>
              <a:rPr lang="en-GB" sz="1400">
                <a:solidFill>
                  <a:srgbClr val="000000"/>
                </a:solidFill>
                <a:latin typeface="Raleway"/>
                <a:ea typeface="Raleway"/>
                <a:cs typeface="Raleway"/>
                <a:sym typeface="Raleway"/>
              </a:rPr>
              <a:t>Tu Zhehao (A0200130M )</a:t>
            </a:r>
            <a:br>
              <a:rPr lang="en-GB" sz="1400">
                <a:solidFill>
                  <a:srgbClr val="000000"/>
                </a:solidFill>
                <a:latin typeface="Raleway"/>
                <a:ea typeface="Raleway"/>
                <a:cs typeface="Raleway"/>
                <a:sym typeface="Raleway"/>
              </a:rPr>
            </a:br>
            <a:endParaRPr sz="1400">
              <a:solidFill>
                <a:srgbClr val="000000"/>
              </a:solidFill>
              <a:latin typeface="Raleway"/>
              <a:ea typeface="Raleway"/>
              <a:cs typeface="Raleway"/>
              <a:sym typeface="Raleway"/>
            </a:endParaRPr>
          </a:p>
          <a:p>
            <a:pPr marL="0" lvl="0" indent="0" algn="ctr" rtl="0">
              <a:spcBef>
                <a:spcPts val="0"/>
              </a:spcBef>
              <a:spcAft>
                <a:spcPts val="0"/>
              </a:spcAft>
              <a:buNone/>
            </a:pPr>
            <a:endParaRPr/>
          </a:p>
        </p:txBody>
      </p:sp>
      <p:pic>
        <p:nvPicPr>
          <p:cNvPr id="157" name="Google Shape;157;p22"/>
          <p:cNvPicPr preferRelativeResize="0"/>
          <p:nvPr/>
        </p:nvPicPr>
        <p:blipFill>
          <a:blip r:embed="rId3">
            <a:alphaModFix/>
          </a:blip>
          <a:stretch>
            <a:fillRect/>
          </a:stretch>
        </p:blipFill>
        <p:spPr>
          <a:xfrm>
            <a:off x="7221575" y="0"/>
            <a:ext cx="1998375" cy="3157801"/>
          </a:xfrm>
          <a:prstGeom prst="rect">
            <a:avLst/>
          </a:prstGeom>
          <a:noFill/>
          <a:ln>
            <a:noFill/>
          </a:ln>
        </p:spPr>
      </p:pic>
      <p:pic>
        <p:nvPicPr>
          <p:cNvPr id="158" name="Google Shape;158;p22"/>
          <p:cNvPicPr preferRelativeResize="0"/>
          <p:nvPr/>
        </p:nvPicPr>
        <p:blipFill>
          <a:blip r:embed="rId4">
            <a:alphaModFix/>
          </a:blip>
          <a:stretch>
            <a:fillRect/>
          </a:stretch>
        </p:blipFill>
        <p:spPr>
          <a:xfrm>
            <a:off x="8179745" y="2643400"/>
            <a:ext cx="1109925" cy="1260051"/>
          </a:xfrm>
          <a:prstGeom prst="rect">
            <a:avLst/>
          </a:prstGeom>
          <a:noFill/>
          <a:ln>
            <a:noFill/>
          </a:ln>
        </p:spPr>
      </p:pic>
      <p:pic>
        <p:nvPicPr>
          <p:cNvPr id="159" name="Google Shape;159;p22"/>
          <p:cNvPicPr preferRelativeResize="0"/>
          <p:nvPr/>
        </p:nvPicPr>
        <p:blipFill>
          <a:blip r:embed="rId5">
            <a:alphaModFix/>
          </a:blip>
          <a:stretch>
            <a:fillRect/>
          </a:stretch>
        </p:blipFill>
        <p:spPr>
          <a:xfrm>
            <a:off x="7154326" y="-39112"/>
            <a:ext cx="1165324" cy="1051699"/>
          </a:xfrm>
          <a:prstGeom prst="rect">
            <a:avLst/>
          </a:prstGeom>
          <a:noFill/>
          <a:ln>
            <a:noFill/>
          </a:ln>
        </p:spPr>
      </p:pic>
      <p:pic>
        <p:nvPicPr>
          <p:cNvPr id="160" name="Google Shape;160;p22"/>
          <p:cNvPicPr preferRelativeResize="0"/>
          <p:nvPr/>
        </p:nvPicPr>
        <p:blipFill>
          <a:blip r:embed="rId6">
            <a:alphaModFix/>
          </a:blip>
          <a:stretch>
            <a:fillRect/>
          </a:stretch>
        </p:blipFill>
        <p:spPr>
          <a:xfrm rot="2221433">
            <a:off x="-10246" y="1846511"/>
            <a:ext cx="1649503" cy="3463424"/>
          </a:xfrm>
          <a:prstGeom prst="rect">
            <a:avLst/>
          </a:prstGeom>
          <a:noFill/>
          <a:ln>
            <a:noFill/>
          </a:ln>
        </p:spPr>
      </p:pic>
      <p:pic>
        <p:nvPicPr>
          <p:cNvPr id="161" name="Google Shape;161;p22"/>
          <p:cNvPicPr preferRelativeResize="0"/>
          <p:nvPr/>
        </p:nvPicPr>
        <p:blipFill>
          <a:blip r:embed="rId7">
            <a:alphaModFix/>
          </a:blip>
          <a:stretch>
            <a:fillRect/>
          </a:stretch>
        </p:blipFill>
        <p:spPr>
          <a:xfrm>
            <a:off x="1183023" y="3954975"/>
            <a:ext cx="1374378" cy="1260050"/>
          </a:xfrm>
          <a:prstGeom prst="rect">
            <a:avLst/>
          </a:prstGeom>
          <a:noFill/>
          <a:ln>
            <a:noFill/>
          </a:ln>
        </p:spPr>
      </p:pic>
      <p:pic>
        <p:nvPicPr>
          <p:cNvPr id="162" name="Google Shape;162;p22"/>
          <p:cNvPicPr preferRelativeResize="0"/>
          <p:nvPr/>
        </p:nvPicPr>
        <p:blipFill>
          <a:blip r:embed="rId8">
            <a:alphaModFix/>
          </a:blip>
          <a:stretch>
            <a:fillRect/>
          </a:stretch>
        </p:blipFill>
        <p:spPr>
          <a:xfrm rot="2369999">
            <a:off x="515588" y="4212270"/>
            <a:ext cx="977225" cy="991905"/>
          </a:xfrm>
          <a:prstGeom prst="rect">
            <a:avLst/>
          </a:prstGeom>
          <a:noFill/>
          <a:ln>
            <a:noFill/>
          </a:ln>
        </p:spPr>
      </p:pic>
      <p:pic>
        <p:nvPicPr>
          <p:cNvPr id="163" name="Google Shape;163;p22"/>
          <p:cNvPicPr preferRelativeResize="0"/>
          <p:nvPr/>
        </p:nvPicPr>
        <p:blipFill>
          <a:blip r:embed="rId9">
            <a:alphaModFix/>
          </a:blip>
          <a:stretch>
            <a:fillRect/>
          </a:stretch>
        </p:blipFill>
        <p:spPr>
          <a:xfrm>
            <a:off x="-120523" y="1435815"/>
            <a:ext cx="1109925" cy="1323560"/>
          </a:xfrm>
          <a:prstGeom prst="rect">
            <a:avLst/>
          </a:prstGeom>
          <a:noFill/>
          <a:ln>
            <a:noFill/>
          </a:ln>
        </p:spPr>
      </p:pic>
      <p:pic>
        <p:nvPicPr>
          <p:cNvPr id="164" name="Google Shape;164;p22"/>
          <p:cNvPicPr preferRelativeResize="0"/>
          <p:nvPr/>
        </p:nvPicPr>
        <p:blipFill>
          <a:blip r:embed="rId10">
            <a:alphaModFix/>
          </a:blip>
          <a:stretch>
            <a:fillRect/>
          </a:stretch>
        </p:blipFill>
        <p:spPr>
          <a:xfrm rot="-10655035">
            <a:off x="7066130" y="-826565"/>
            <a:ext cx="2500839" cy="247189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1"/>
          <p:cNvSpPr txBox="1">
            <a:spLocks noGrp="1"/>
          </p:cNvSpPr>
          <p:nvPr>
            <p:ph type="body" idx="1"/>
          </p:nvPr>
        </p:nvSpPr>
        <p:spPr>
          <a:xfrm>
            <a:off x="458000" y="1149125"/>
            <a:ext cx="4350000" cy="699600"/>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1600"/>
              </a:spcAft>
              <a:buNone/>
            </a:pPr>
            <a:r>
              <a:rPr lang="en-GB"/>
              <a:t>Most panelists use the internet</a:t>
            </a:r>
            <a:r>
              <a:rPr lang="en-GB" b="1">
                <a:latin typeface="Oxygen"/>
                <a:ea typeface="Oxygen"/>
                <a:cs typeface="Oxygen"/>
                <a:sym typeface="Oxygen"/>
              </a:rPr>
              <a:t> daily</a:t>
            </a:r>
            <a:endParaRPr b="1">
              <a:latin typeface="Oxygen"/>
              <a:ea typeface="Oxygen"/>
              <a:cs typeface="Oxygen"/>
              <a:sym typeface="Oxygen"/>
            </a:endParaRPr>
          </a:p>
        </p:txBody>
      </p:sp>
      <p:sp>
        <p:nvSpPr>
          <p:cNvPr id="265" name="Google Shape;265;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10</a:t>
            </a:fld>
            <a:endParaRPr/>
          </a:p>
        </p:txBody>
      </p:sp>
      <p:pic>
        <p:nvPicPr>
          <p:cNvPr id="266" name="Google Shape;266;p31"/>
          <p:cNvPicPr preferRelativeResize="0"/>
          <p:nvPr/>
        </p:nvPicPr>
        <p:blipFill>
          <a:blip r:embed="rId3">
            <a:alphaModFix/>
          </a:blip>
          <a:stretch>
            <a:fillRect/>
          </a:stretch>
        </p:blipFill>
        <p:spPr>
          <a:xfrm>
            <a:off x="457999" y="1848713"/>
            <a:ext cx="4131375" cy="2784200"/>
          </a:xfrm>
          <a:prstGeom prst="rect">
            <a:avLst/>
          </a:prstGeom>
          <a:noFill/>
          <a:ln>
            <a:noFill/>
          </a:ln>
        </p:spPr>
      </p:pic>
      <p:pic>
        <p:nvPicPr>
          <p:cNvPr id="267" name="Google Shape;267;p31"/>
          <p:cNvPicPr preferRelativeResize="0"/>
          <p:nvPr/>
        </p:nvPicPr>
        <p:blipFill>
          <a:blip r:embed="rId4">
            <a:alphaModFix/>
          </a:blip>
          <a:stretch>
            <a:fillRect/>
          </a:stretch>
        </p:blipFill>
        <p:spPr>
          <a:xfrm>
            <a:off x="5165426" y="1789050"/>
            <a:ext cx="3232200" cy="3165375"/>
          </a:xfrm>
          <a:prstGeom prst="rect">
            <a:avLst/>
          </a:prstGeom>
          <a:noFill/>
          <a:ln>
            <a:noFill/>
          </a:ln>
        </p:spPr>
      </p:pic>
      <p:sp>
        <p:nvSpPr>
          <p:cNvPr id="268" name="Google Shape;268;p31"/>
          <p:cNvSpPr txBox="1"/>
          <p:nvPr/>
        </p:nvSpPr>
        <p:spPr>
          <a:xfrm>
            <a:off x="4787425" y="1149125"/>
            <a:ext cx="3988200" cy="446400"/>
          </a:xfrm>
          <a:prstGeom prst="rect">
            <a:avLst/>
          </a:prstGeom>
          <a:noFill/>
          <a:ln>
            <a:noFill/>
          </a:ln>
        </p:spPr>
        <p:txBody>
          <a:bodyPr spcFirstLastPara="1" wrap="square" lIns="91425" tIns="91425" rIns="91425" bIns="91425" anchor="t" anchorCtr="0">
            <a:spAutoFit/>
          </a:bodyPr>
          <a:lstStyle/>
          <a:p>
            <a:pPr marL="0" lvl="0" indent="0" algn="ctr" rtl="0">
              <a:lnSpc>
                <a:spcPct val="150000"/>
              </a:lnSpc>
              <a:spcBef>
                <a:spcPts val="0"/>
              </a:spcBef>
              <a:spcAft>
                <a:spcPts val="1600"/>
              </a:spcAft>
              <a:buNone/>
            </a:pPr>
            <a:r>
              <a:rPr lang="en-GB" sz="1700">
                <a:solidFill>
                  <a:schemeClr val="dk1"/>
                </a:solidFill>
                <a:latin typeface="Oxygen Light"/>
                <a:ea typeface="Oxygen Light"/>
                <a:cs typeface="Oxygen Light"/>
                <a:sym typeface="Oxygen Light"/>
              </a:rPr>
              <a:t>Phones </a:t>
            </a:r>
            <a:r>
              <a:rPr lang="en-GB" sz="1700" b="1">
                <a:solidFill>
                  <a:schemeClr val="dk1"/>
                </a:solidFill>
                <a:latin typeface="Oxygen"/>
                <a:ea typeface="Oxygen"/>
                <a:cs typeface="Oxygen"/>
                <a:sym typeface="Oxygen"/>
              </a:rPr>
              <a:t>main way</a:t>
            </a:r>
            <a:r>
              <a:rPr lang="en-GB" sz="1700">
                <a:solidFill>
                  <a:schemeClr val="dk1"/>
                </a:solidFill>
                <a:latin typeface="Oxygen Light"/>
                <a:ea typeface="Oxygen Light"/>
                <a:cs typeface="Oxygen Light"/>
                <a:sym typeface="Oxygen Light"/>
              </a:rPr>
              <a:t> of accessing internet</a:t>
            </a:r>
            <a:endParaRPr sz="1500">
              <a:latin typeface="Oxygen Light"/>
              <a:ea typeface="Oxygen Light"/>
              <a:cs typeface="Oxygen Light"/>
              <a:sym typeface="Oxygen Light"/>
            </a:endParaRPr>
          </a:p>
        </p:txBody>
      </p:sp>
      <p:sp>
        <p:nvSpPr>
          <p:cNvPr id="269" name="Google Shape;269;p31"/>
          <p:cNvSpPr txBox="1">
            <a:spLocks noGrp="1"/>
          </p:cNvSpPr>
          <p:nvPr>
            <p:ph type="title"/>
          </p:nvPr>
        </p:nvSpPr>
        <p:spPr>
          <a:xfrm>
            <a:off x="311700" y="221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800">
                <a:solidFill>
                  <a:srgbClr val="6AA84F"/>
                </a:solidFill>
              </a:rPr>
              <a:t>Internet Access</a:t>
            </a:r>
            <a:endParaRPr>
              <a:solidFill>
                <a:srgbClr val="6AA84F"/>
              </a:solidFill>
            </a:endParaRPr>
          </a:p>
        </p:txBody>
      </p:sp>
      <p:pic>
        <p:nvPicPr>
          <p:cNvPr id="270" name="Google Shape;270;p31"/>
          <p:cNvPicPr preferRelativeResize="0"/>
          <p:nvPr/>
        </p:nvPicPr>
        <p:blipFill>
          <a:blip r:embed="rId5">
            <a:alphaModFix/>
          </a:blip>
          <a:stretch>
            <a:fillRect/>
          </a:stretch>
        </p:blipFill>
        <p:spPr>
          <a:xfrm>
            <a:off x="3897725" y="293125"/>
            <a:ext cx="624753" cy="5009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11</a:t>
            </a:fld>
            <a:endParaRPr/>
          </a:p>
        </p:txBody>
      </p:sp>
      <p:sp>
        <p:nvSpPr>
          <p:cNvPr id="276" name="Google Shape;276;p32"/>
          <p:cNvSpPr txBox="1"/>
          <p:nvPr/>
        </p:nvSpPr>
        <p:spPr>
          <a:xfrm>
            <a:off x="4985850" y="1607950"/>
            <a:ext cx="3486600" cy="257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2000" b="1">
              <a:latin typeface="Oxygen"/>
              <a:ea typeface="Oxygen"/>
              <a:cs typeface="Oxygen"/>
              <a:sym typeface="Oxygen"/>
            </a:endParaRPr>
          </a:p>
          <a:p>
            <a:pPr marL="457200" lvl="0" indent="-355600" algn="l" rtl="0">
              <a:lnSpc>
                <a:spcPct val="150000"/>
              </a:lnSpc>
              <a:spcBef>
                <a:spcPts val="0"/>
              </a:spcBef>
              <a:spcAft>
                <a:spcPts val="0"/>
              </a:spcAft>
              <a:buSzPts val="2000"/>
              <a:buFont typeface="Oxygen Light"/>
              <a:buChar char="●"/>
            </a:pPr>
            <a:r>
              <a:rPr lang="en-GB" sz="2000">
                <a:latin typeface="Oxygen Light"/>
                <a:ea typeface="Oxygen Light"/>
                <a:cs typeface="Oxygen Light"/>
                <a:sym typeface="Oxygen Light"/>
              </a:rPr>
              <a:t>Most own a phone</a:t>
            </a:r>
            <a:endParaRPr sz="2000">
              <a:latin typeface="Oxygen Light"/>
              <a:ea typeface="Oxygen Light"/>
              <a:cs typeface="Oxygen Light"/>
              <a:sym typeface="Oxygen Light"/>
            </a:endParaRPr>
          </a:p>
          <a:p>
            <a:pPr marL="457200" lvl="0" indent="0" algn="l" rtl="0">
              <a:lnSpc>
                <a:spcPct val="150000"/>
              </a:lnSpc>
              <a:spcBef>
                <a:spcPts val="0"/>
              </a:spcBef>
              <a:spcAft>
                <a:spcPts val="0"/>
              </a:spcAft>
              <a:buNone/>
            </a:pPr>
            <a:endParaRPr sz="2000">
              <a:latin typeface="Oxygen Light"/>
              <a:ea typeface="Oxygen Light"/>
              <a:cs typeface="Oxygen Light"/>
              <a:sym typeface="Oxygen Light"/>
            </a:endParaRPr>
          </a:p>
          <a:p>
            <a:pPr marL="457200" lvl="0" indent="-355600" algn="l" rtl="0">
              <a:lnSpc>
                <a:spcPct val="150000"/>
              </a:lnSpc>
              <a:spcBef>
                <a:spcPts val="0"/>
              </a:spcBef>
              <a:spcAft>
                <a:spcPts val="0"/>
              </a:spcAft>
              <a:buSzPts val="2000"/>
              <a:buFont typeface="Oxygen Light"/>
              <a:buChar char="●"/>
            </a:pPr>
            <a:r>
              <a:rPr lang="en-GB" sz="2000">
                <a:latin typeface="Oxygen Light"/>
                <a:ea typeface="Oxygen Light"/>
                <a:cs typeface="Oxygen Light"/>
                <a:sym typeface="Oxygen Light"/>
              </a:rPr>
              <a:t>Most have mobile data</a:t>
            </a:r>
            <a:endParaRPr sz="2000">
              <a:latin typeface="Oxygen Light"/>
              <a:ea typeface="Oxygen Light"/>
              <a:cs typeface="Oxygen Light"/>
              <a:sym typeface="Oxygen Light"/>
            </a:endParaRPr>
          </a:p>
          <a:p>
            <a:pPr marL="457200" lvl="0" indent="0" algn="l" rtl="0">
              <a:lnSpc>
                <a:spcPct val="150000"/>
              </a:lnSpc>
              <a:spcBef>
                <a:spcPts val="0"/>
              </a:spcBef>
              <a:spcAft>
                <a:spcPts val="0"/>
              </a:spcAft>
              <a:buNone/>
            </a:pPr>
            <a:endParaRPr sz="1800">
              <a:latin typeface="Oxygen Light"/>
              <a:ea typeface="Oxygen Light"/>
              <a:cs typeface="Oxygen Light"/>
              <a:sym typeface="Oxygen Light"/>
            </a:endParaRPr>
          </a:p>
          <a:p>
            <a:pPr marL="457200" lvl="0" indent="0" algn="l" rtl="0">
              <a:lnSpc>
                <a:spcPct val="150000"/>
              </a:lnSpc>
              <a:spcBef>
                <a:spcPts val="0"/>
              </a:spcBef>
              <a:spcAft>
                <a:spcPts val="0"/>
              </a:spcAft>
              <a:buNone/>
            </a:pPr>
            <a:endParaRPr sz="1800">
              <a:latin typeface="Oxygen Light"/>
              <a:ea typeface="Oxygen Light"/>
              <a:cs typeface="Oxygen Light"/>
              <a:sym typeface="Oxygen Light"/>
            </a:endParaRPr>
          </a:p>
        </p:txBody>
      </p:sp>
      <p:pic>
        <p:nvPicPr>
          <p:cNvPr id="277" name="Google Shape;277;p32"/>
          <p:cNvPicPr preferRelativeResize="0"/>
          <p:nvPr/>
        </p:nvPicPr>
        <p:blipFill>
          <a:blip r:embed="rId3">
            <a:alphaModFix/>
          </a:blip>
          <a:stretch>
            <a:fillRect/>
          </a:stretch>
        </p:blipFill>
        <p:spPr>
          <a:xfrm>
            <a:off x="822525" y="1204925"/>
            <a:ext cx="3608300" cy="3425350"/>
          </a:xfrm>
          <a:prstGeom prst="rect">
            <a:avLst/>
          </a:prstGeom>
          <a:noFill/>
          <a:ln>
            <a:noFill/>
          </a:ln>
        </p:spPr>
      </p:pic>
      <p:sp>
        <p:nvSpPr>
          <p:cNvPr id="278" name="Google Shape;278;p32"/>
          <p:cNvSpPr txBox="1">
            <a:spLocks noGrp="1"/>
          </p:cNvSpPr>
          <p:nvPr>
            <p:ph type="title"/>
          </p:nvPr>
        </p:nvSpPr>
        <p:spPr>
          <a:xfrm>
            <a:off x="311700" y="221400"/>
            <a:ext cx="551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800">
                <a:solidFill>
                  <a:srgbClr val="6AA84F"/>
                </a:solidFill>
              </a:rPr>
              <a:t>Phone Ownership</a:t>
            </a:r>
            <a:endParaRPr>
              <a:solidFill>
                <a:srgbClr val="6AA84F"/>
              </a:solidFill>
            </a:endParaRPr>
          </a:p>
        </p:txBody>
      </p:sp>
      <p:pic>
        <p:nvPicPr>
          <p:cNvPr id="279" name="Google Shape;279;p32"/>
          <p:cNvPicPr preferRelativeResize="0"/>
          <p:nvPr/>
        </p:nvPicPr>
        <p:blipFill>
          <a:blip r:embed="rId4">
            <a:alphaModFix/>
          </a:blip>
          <a:stretch>
            <a:fillRect/>
          </a:stretch>
        </p:blipFill>
        <p:spPr>
          <a:xfrm>
            <a:off x="4392575" y="267950"/>
            <a:ext cx="676375" cy="6763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12</a:t>
            </a:fld>
            <a:endParaRPr/>
          </a:p>
        </p:txBody>
      </p:sp>
      <p:pic>
        <p:nvPicPr>
          <p:cNvPr id="285" name="Google Shape;285;p33"/>
          <p:cNvPicPr preferRelativeResize="0"/>
          <p:nvPr/>
        </p:nvPicPr>
        <p:blipFill>
          <a:blip r:embed="rId3">
            <a:alphaModFix/>
          </a:blip>
          <a:stretch>
            <a:fillRect/>
          </a:stretch>
        </p:blipFill>
        <p:spPr>
          <a:xfrm>
            <a:off x="311700" y="1877800"/>
            <a:ext cx="4009475" cy="2828023"/>
          </a:xfrm>
          <a:prstGeom prst="rect">
            <a:avLst/>
          </a:prstGeom>
          <a:noFill/>
          <a:ln>
            <a:noFill/>
          </a:ln>
        </p:spPr>
      </p:pic>
      <p:sp>
        <p:nvSpPr>
          <p:cNvPr id="286" name="Google Shape;286;p33"/>
          <p:cNvSpPr txBox="1"/>
          <p:nvPr/>
        </p:nvSpPr>
        <p:spPr>
          <a:xfrm>
            <a:off x="354288" y="1258300"/>
            <a:ext cx="3924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Oxygen Light"/>
                <a:ea typeface="Oxygen Light"/>
                <a:cs typeface="Oxygen Light"/>
                <a:sym typeface="Oxygen Light"/>
              </a:rPr>
              <a:t>Most listen to radio </a:t>
            </a:r>
            <a:r>
              <a:rPr lang="en-GB" sz="1800" b="1">
                <a:latin typeface="Oxygen"/>
                <a:ea typeface="Oxygen"/>
                <a:cs typeface="Oxygen"/>
                <a:sym typeface="Oxygen"/>
              </a:rPr>
              <a:t>daily</a:t>
            </a:r>
            <a:endParaRPr sz="1800" b="1">
              <a:latin typeface="Oxygen"/>
              <a:ea typeface="Oxygen"/>
              <a:cs typeface="Oxygen"/>
              <a:sym typeface="Oxygen"/>
            </a:endParaRPr>
          </a:p>
        </p:txBody>
      </p:sp>
      <p:sp>
        <p:nvSpPr>
          <p:cNvPr id="287" name="Google Shape;287;p33"/>
          <p:cNvSpPr txBox="1">
            <a:spLocks noGrp="1"/>
          </p:cNvSpPr>
          <p:nvPr>
            <p:ph type="title"/>
          </p:nvPr>
        </p:nvSpPr>
        <p:spPr>
          <a:xfrm>
            <a:off x="311700" y="221400"/>
            <a:ext cx="5511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800">
                <a:solidFill>
                  <a:srgbClr val="6AA84F"/>
                </a:solidFill>
              </a:rPr>
              <a:t>Radio Consumption</a:t>
            </a:r>
            <a:endParaRPr>
              <a:solidFill>
                <a:srgbClr val="6AA84F"/>
              </a:solidFill>
            </a:endParaRPr>
          </a:p>
        </p:txBody>
      </p:sp>
      <p:pic>
        <p:nvPicPr>
          <p:cNvPr id="288" name="Google Shape;288;p33"/>
          <p:cNvPicPr preferRelativeResize="0"/>
          <p:nvPr/>
        </p:nvPicPr>
        <p:blipFill>
          <a:blip r:embed="rId4">
            <a:alphaModFix/>
          </a:blip>
          <a:stretch>
            <a:fillRect/>
          </a:stretch>
        </p:blipFill>
        <p:spPr>
          <a:xfrm>
            <a:off x="4633750" y="1877800"/>
            <a:ext cx="4009475" cy="2947950"/>
          </a:xfrm>
          <a:prstGeom prst="rect">
            <a:avLst/>
          </a:prstGeom>
          <a:noFill/>
          <a:ln>
            <a:noFill/>
          </a:ln>
        </p:spPr>
      </p:pic>
      <p:sp>
        <p:nvSpPr>
          <p:cNvPr id="289" name="Google Shape;289;p33"/>
          <p:cNvSpPr txBox="1"/>
          <p:nvPr/>
        </p:nvSpPr>
        <p:spPr>
          <a:xfrm>
            <a:off x="4633750" y="1119700"/>
            <a:ext cx="39243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800">
                <a:latin typeface="Oxygen Light"/>
                <a:ea typeface="Oxygen Light"/>
                <a:cs typeface="Oxygen Light"/>
                <a:sym typeface="Oxygen Light"/>
              </a:rPr>
              <a:t>Morning to Noon (0630 - 1200)</a:t>
            </a:r>
            <a:endParaRPr sz="1800">
              <a:latin typeface="Oxygen Light"/>
              <a:ea typeface="Oxygen Light"/>
              <a:cs typeface="Oxygen Light"/>
              <a:sym typeface="Oxygen Light"/>
            </a:endParaRPr>
          </a:p>
          <a:p>
            <a:pPr marL="0" lvl="0" indent="0" algn="ctr" rtl="0">
              <a:spcBef>
                <a:spcPts val="0"/>
              </a:spcBef>
              <a:spcAft>
                <a:spcPts val="0"/>
              </a:spcAft>
              <a:buNone/>
            </a:pPr>
            <a:r>
              <a:rPr lang="en-GB" sz="1800">
                <a:latin typeface="Oxygen Light"/>
                <a:ea typeface="Oxygen Light"/>
                <a:cs typeface="Oxygen Light"/>
                <a:sym typeface="Oxygen Light"/>
              </a:rPr>
              <a:t>is </a:t>
            </a:r>
            <a:r>
              <a:rPr lang="en-GB" sz="1800" b="1">
                <a:latin typeface="Oxygen"/>
                <a:ea typeface="Oxygen"/>
                <a:cs typeface="Oxygen"/>
                <a:sym typeface="Oxygen"/>
              </a:rPr>
              <a:t>prime time</a:t>
            </a:r>
            <a:endParaRPr sz="1800" b="1">
              <a:latin typeface="Oxygen"/>
              <a:ea typeface="Oxygen"/>
              <a:cs typeface="Oxygen"/>
              <a:sym typeface="Oxygen"/>
            </a:endParaRPr>
          </a:p>
        </p:txBody>
      </p:sp>
      <p:sp>
        <p:nvSpPr>
          <p:cNvPr id="290" name="Google Shape;290;p33"/>
          <p:cNvSpPr/>
          <p:nvPr/>
        </p:nvSpPr>
        <p:spPr>
          <a:xfrm>
            <a:off x="437700" y="1743100"/>
            <a:ext cx="548700" cy="28881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3"/>
          <p:cNvSpPr/>
          <p:nvPr/>
        </p:nvSpPr>
        <p:spPr>
          <a:xfrm>
            <a:off x="4633750" y="1659550"/>
            <a:ext cx="901200" cy="30552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2" name="Google Shape;292;p33"/>
          <p:cNvPicPr preferRelativeResize="0"/>
          <p:nvPr/>
        </p:nvPicPr>
        <p:blipFill>
          <a:blip r:embed="rId5">
            <a:alphaModFix/>
          </a:blip>
          <a:stretch>
            <a:fillRect/>
          </a:stretch>
        </p:blipFill>
        <p:spPr>
          <a:xfrm>
            <a:off x="4862073" y="221401"/>
            <a:ext cx="813600" cy="6617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13</a:t>
            </a:fld>
            <a:endParaRPr/>
          </a:p>
        </p:txBody>
      </p:sp>
      <p:pic>
        <p:nvPicPr>
          <p:cNvPr id="298" name="Google Shape;298;p34"/>
          <p:cNvPicPr preferRelativeResize="0"/>
          <p:nvPr/>
        </p:nvPicPr>
        <p:blipFill>
          <a:blip r:embed="rId3">
            <a:alphaModFix/>
          </a:blip>
          <a:stretch>
            <a:fillRect/>
          </a:stretch>
        </p:blipFill>
        <p:spPr>
          <a:xfrm>
            <a:off x="414250" y="1271275"/>
            <a:ext cx="5311626" cy="3532225"/>
          </a:xfrm>
          <a:prstGeom prst="rect">
            <a:avLst/>
          </a:prstGeom>
          <a:noFill/>
          <a:ln>
            <a:noFill/>
          </a:ln>
        </p:spPr>
      </p:pic>
      <p:sp>
        <p:nvSpPr>
          <p:cNvPr id="299" name="Google Shape;299;p34"/>
          <p:cNvSpPr/>
          <p:nvPr/>
        </p:nvSpPr>
        <p:spPr>
          <a:xfrm rot="2363049">
            <a:off x="4696401" y="1835039"/>
            <a:ext cx="344672" cy="215955"/>
          </a:xfrm>
          <a:prstGeom prst="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4"/>
          <p:cNvSpPr txBox="1"/>
          <p:nvPr/>
        </p:nvSpPr>
        <p:spPr>
          <a:xfrm>
            <a:off x="5904150" y="2052350"/>
            <a:ext cx="3117000" cy="1442400"/>
          </a:xfrm>
          <a:prstGeom prst="rect">
            <a:avLst/>
          </a:prstGeom>
          <a:noFill/>
          <a:ln>
            <a:noFill/>
          </a:ln>
        </p:spPr>
        <p:txBody>
          <a:bodyPr spcFirstLastPara="1" wrap="square" lIns="91425" tIns="91425" rIns="91425" bIns="91425" anchor="t" anchorCtr="0">
            <a:noAutofit/>
          </a:bodyPr>
          <a:lstStyle/>
          <a:p>
            <a:pPr marL="0" lvl="0" indent="0" algn="ctr" rtl="0">
              <a:lnSpc>
                <a:spcPct val="200000"/>
              </a:lnSpc>
              <a:spcBef>
                <a:spcPts val="0"/>
              </a:spcBef>
              <a:spcAft>
                <a:spcPts val="0"/>
              </a:spcAft>
              <a:buNone/>
            </a:pPr>
            <a:r>
              <a:rPr lang="en-GB" sz="2100">
                <a:latin typeface="Oxygen Light"/>
                <a:ea typeface="Oxygen Light"/>
                <a:cs typeface="Oxygen Light"/>
                <a:sym typeface="Oxygen Light"/>
              </a:rPr>
              <a:t>Majority of eWallet users uses Touch’N Go </a:t>
            </a:r>
            <a:endParaRPr sz="2100" b="1">
              <a:latin typeface="Oxygen"/>
              <a:ea typeface="Oxygen"/>
              <a:cs typeface="Oxygen"/>
              <a:sym typeface="Oxygen"/>
            </a:endParaRPr>
          </a:p>
        </p:txBody>
      </p:sp>
      <p:pic>
        <p:nvPicPr>
          <p:cNvPr id="301" name="Google Shape;301;p34"/>
          <p:cNvPicPr preferRelativeResize="0"/>
          <p:nvPr/>
        </p:nvPicPr>
        <p:blipFill>
          <a:blip r:embed="rId4">
            <a:alphaModFix/>
          </a:blip>
          <a:stretch>
            <a:fillRect/>
          </a:stretch>
        </p:blipFill>
        <p:spPr>
          <a:xfrm>
            <a:off x="3520101" y="224605"/>
            <a:ext cx="1414249" cy="889395"/>
          </a:xfrm>
          <a:prstGeom prst="rect">
            <a:avLst/>
          </a:prstGeom>
          <a:noFill/>
          <a:ln>
            <a:noFill/>
          </a:ln>
        </p:spPr>
      </p:pic>
      <p:sp>
        <p:nvSpPr>
          <p:cNvPr id="302" name="Google Shape;302;p34"/>
          <p:cNvSpPr txBox="1">
            <a:spLocks noGrp="1"/>
          </p:cNvSpPr>
          <p:nvPr>
            <p:ph type="title"/>
          </p:nvPr>
        </p:nvSpPr>
        <p:spPr>
          <a:xfrm>
            <a:off x="311700" y="221400"/>
            <a:ext cx="749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800">
                <a:solidFill>
                  <a:srgbClr val="6AA84F"/>
                </a:solidFill>
              </a:rPr>
              <a:t>eWallet Usage</a:t>
            </a:r>
            <a:endParaRPr>
              <a:solidFill>
                <a:srgbClr val="6AA84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5"/>
          <p:cNvSpPr txBox="1">
            <a:spLocks noGrp="1"/>
          </p:cNvSpPr>
          <p:nvPr>
            <p:ph type="body" idx="1"/>
          </p:nvPr>
        </p:nvSpPr>
        <p:spPr>
          <a:xfrm>
            <a:off x="311700" y="1152475"/>
            <a:ext cx="8520600" cy="656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formulate an effective, wide-reaching media plan</a:t>
            </a:r>
            <a:endParaRPr/>
          </a:p>
          <a:p>
            <a:pPr marL="0" lvl="0" indent="0" algn="l" rtl="0">
              <a:spcBef>
                <a:spcPts val="1600"/>
              </a:spcBef>
              <a:spcAft>
                <a:spcPts val="0"/>
              </a:spcAft>
              <a:buNone/>
            </a:pPr>
            <a:endParaRPr sz="100"/>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08" name="Google Shape;308;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14</a:t>
            </a:fld>
            <a:endParaRPr/>
          </a:p>
        </p:txBody>
      </p:sp>
      <p:pic>
        <p:nvPicPr>
          <p:cNvPr id="309" name="Google Shape;309;p35"/>
          <p:cNvPicPr preferRelativeResize="0"/>
          <p:nvPr/>
        </p:nvPicPr>
        <p:blipFill>
          <a:blip r:embed="rId3">
            <a:alphaModFix/>
          </a:blip>
          <a:stretch>
            <a:fillRect/>
          </a:stretch>
        </p:blipFill>
        <p:spPr>
          <a:xfrm>
            <a:off x="6321175" y="2422300"/>
            <a:ext cx="1982324" cy="1982324"/>
          </a:xfrm>
          <a:prstGeom prst="rect">
            <a:avLst/>
          </a:prstGeom>
          <a:noFill/>
          <a:ln>
            <a:noFill/>
          </a:ln>
        </p:spPr>
      </p:pic>
      <p:sp>
        <p:nvSpPr>
          <p:cNvPr id="310" name="Google Shape;310;p35"/>
          <p:cNvSpPr txBox="1"/>
          <p:nvPr/>
        </p:nvSpPr>
        <p:spPr>
          <a:xfrm>
            <a:off x="311700" y="1919150"/>
            <a:ext cx="6433800" cy="25572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Oxygen Light"/>
              <a:buChar char="●"/>
            </a:pPr>
            <a:r>
              <a:rPr lang="en-GB" sz="1800">
                <a:solidFill>
                  <a:schemeClr val="dk1"/>
                </a:solidFill>
                <a:latin typeface="Oxygen Light"/>
                <a:ea typeface="Oxygen Light"/>
                <a:cs typeface="Oxygen Light"/>
                <a:sym typeface="Oxygen Light"/>
              </a:rPr>
              <a:t>Advertise on local TV and radio</a:t>
            </a:r>
            <a:endParaRPr sz="1800">
              <a:solidFill>
                <a:schemeClr val="dk1"/>
              </a:solidFill>
              <a:latin typeface="Oxygen Light"/>
              <a:ea typeface="Oxygen Light"/>
              <a:cs typeface="Oxygen Light"/>
              <a:sym typeface="Oxygen Light"/>
            </a:endParaRPr>
          </a:p>
          <a:p>
            <a:pPr marL="457200" lvl="0" indent="0" algn="l" rtl="0">
              <a:lnSpc>
                <a:spcPct val="115000"/>
              </a:lnSpc>
              <a:spcBef>
                <a:spcPts val="1600"/>
              </a:spcBef>
              <a:spcAft>
                <a:spcPts val="0"/>
              </a:spcAft>
              <a:buNone/>
            </a:pPr>
            <a:endParaRPr sz="1800">
              <a:solidFill>
                <a:schemeClr val="dk1"/>
              </a:solidFill>
              <a:latin typeface="Oxygen Light"/>
              <a:ea typeface="Oxygen Light"/>
              <a:cs typeface="Oxygen Light"/>
              <a:sym typeface="Oxygen Light"/>
            </a:endParaRPr>
          </a:p>
          <a:p>
            <a:pPr marL="457200" lvl="0" indent="-342900" algn="l" rtl="0">
              <a:lnSpc>
                <a:spcPct val="115000"/>
              </a:lnSpc>
              <a:spcBef>
                <a:spcPts val="1600"/>
              </a:spcBef>
              <a:spcAft>
                <a:spcPts val="0"/>
              </a:spcAft>
              <a:buClr>
                <a:schemeClr val="dk1"/>
              </a:buClr>
              <a:buSzPts val="1800"/>
              <a:buFont typeface="Oxygen Light"/>
              <a:buChar char="●"/>
            </a:pPr>
            <a:r>
              <a:rPr lang="en-GB" sz="1800">
                <a:solidFill>
                  <a:schemeClr val="dk1"/>
                </a:solidFill>
                <a:latin typeface="Oxygen Light"/>
                <a:ea typeface="Oxygen Light"/>
                <a:cs typeface="Oxygen Light"/>
                <a:sym typeface="Oxygen Light"/>
              </a:rPr>
              <a:t>Broadcast campaign messages at </a:t>
            </a:r>
            <a:r>
              <a:rPr lang="en-GB" sz="1800" b="1">
                <a:solidFill>
                  <a:schemeClr val="dk1"/>
                </a:solidFill>
                <a:latin typeface="Oxygen"/>
                <a:ea typeface="Oxygen"/>
                <a:cs typeface="Oxygen"/>
                <a:sym typeface="Oxygen"/>
              </a:rPr>
              <a:t>prime timings</a:t>
            </a:r>
            <a:endParaRPr sz="1800" b="1">
              <a:solidFill>
                <a:schemeClr val="dk1"/>
              </a:solidFill>
              <a:latin typeface="Oxygen"/>
              <a:ea typeface="Oxygen"/>
              <a:cs typeface="Oxygen"/>
              <a:sym typeface="Oxygen"/>
            </a:endParaRPr>
          </a:p>
          <a:p>
            <a:pPr marL="457200" lvl="0" indent="0" algn="l" rtl="0">
              <a:lnSpc>
                <a:spcPct val="115000"/>
              </a:lnSpc>
              <a:spcBef>
                <a:spcPts val="1600"/>
              </a:spcBef>
              <a:spcAft>
                <a:spcPts val="0"/>
              </a:spcAft>
              <a:buNone/>
            </a:pPr>
            <a:endParaRPr sz="1800">
              <a:solidFill>
                <a:schemeClr val="dk1"/>
              </a:solidFill>
              <a:latin typeface="Oxygen Light"/>
              <a:ea typeface="Oxygen Light"/>
              <a:cs typeface="Oxygen Light"/>
              <a:sym typeface="Oxygen Light"/>
            </a:endParaRPr>
          </a:p>
          <a:p>
            <a:pPr marL="457200" lvl="0" indent="-342900" algn="l" rtl="0">
              <a:lnSpc>
                <a:spcPct val="115000"/>
              </a:lnSpc>
              <a:spcBef>
                <a:spcPts val="1600"/>
              </a:spcBef>
              <a:spcAft>
                <a:spcPts val="0"/>
              </a:spcAft>
              <a:buClr>
                <a:schemeClr val="dk1"/>
              </a:buClr>
              <a:buSzPts val="1800"/>
              <a:buFont typeface="Oxygen Light"/>
              <a:buChar char="●"/>
            </a:pPr>
            <a:r>
              <a:rPr lang="en-GB" sz="1800">
                <a:solidFill>
                  <a:schemeClr val="dk1"/>
                </a:solidFill>
                <a:latin typeface="Oxygen Light"/>
                <a:ea typeface="Oxygen Light"/>
                <a:cs typeface="Oxygen Light"/>
                <a:sym typeface="Oxygen Light"/>
              </a:rPr>
              <a:t>Consider collaborations with Touch’N Go</a:t>
            </a:r>
            <a:endParaRPr/>
          </a:p>
        </p:txBody>
      </p:sp>
      <p:sp>
        <p:nvSpPr>
          <p:cNvPr id="311" name="Google Shape;311;p35"/>
          <p:cNvSpPr txBox="1">
            <a:spLocks noGrp="1"/>
          </p:cNvSpPr>
          <p:nvPr>
            <p:ph type="title"/>
          </p:nvPr>
        </p:nvSpPr>
        <p:spPr>
          <a:xfrm>
            <a:off x="311700" y="221400"/>
            <a:ext cx="749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800">
                <a:solidFill>
                  <a:srgbClr val="6AA84F"/>
                </a:solidFill>
              </a:rPr>
              <a:t>Preliminary EDA Conclusion</a:t>
            </a:r>
            <a:endParaRPr>
              <a:solidFill>
                <a:srgbClr val="6AA84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idx="2"/>
          </p:nvPr>
        </p:nvSpPr>
        <p:spPr>
          <a:xfrm>
            <a:off x="2097000" y="1656900"/>
            <a:ext cx="4950000" cy="1829700"/>
          </a:xfrm>
          <a:prstGeom prst="rect">
            <a:avLst/>
          </a:prstGeom>
          <a:ln w="28575" cap="flat" cmpd="sng">
            <a:solidFill>
              <a:srgbClr val="6AA84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GB" sz="6000">
                <a:solidFill>
                  <a:srgbClr val="6AA84F"/>
                </a:solidFill>
              </a:rPr>
              <a:t>Feature Engineering</a:t>
            </a:r>
            <a:endParaRPr sz="6000">
              <a:solidFill>
                <a:srgbClr val="6AA84F"/>
              </a:solidFill>
            </a:endParaRPr>
          </a:p>
        </p:txBody>
      </p:sp>
      <p:sp>
        <p:nvSpPr>
          <p:cNvPr id="317" name="Google Shape;317;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7"/>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Feature Engineering</a:t>
            </a:r>
            <a:endParaRPr sz="3800">
              <a:solidFill>
                <a:srgbClr val="6AA84F"/>
              </a:solidFill>
            </a:endParaRPr>
          </a:p>
        </p:txBody>
      </p:sp>
      <p:sp>
        <p:nvSpPr>
          <p:cNvPr id="323" name="Google Shape;323;p37"/>
          <p:cNvSpPr txBox="1">
            <a:spLocks noGrp="1"/>
          </p:cNvSpPr>
          <p:nvPr>
            <p:ph type="body" idx="1"/>
          </p:nvPr>
        </p:nvSpPr>
        <p:spPr>
          <a:xfrm>
            <a:off x="311700" y="1215900"/>
            <a:ext cx="8168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sz="2000"/>
              <a:t>From our initial findings, we discover:</a:t>
            </a:r>
            <a:endParaRPr/>
          </a:p>
        </p:txBody>
      </p:sp>
      <p:pic>
        <p:nvPicPr>
          <p:cNvPr id="324" name="Google Shape;324;p37"/>
          <p:cNvPicPr preferRelativeResize="0"/>
          <p:nvPr/>
        </p:nvPicPr>
        <p:blipFill>
          <a:blip r:embed="rId3">
            <a:alphaModFix/>
          </a:blip>
          <a:stretch>
            <a:fillRect/>
          </a:stretch>
        </p:blipFill>
        <p:spPr>
          <a:xfrm>
            <a:off x="4478475" y="1834150"/>
            <a:ext cx="4313549" cy="2426375"/>
          </a:xfrm>
          <a:prstGeom prst="rect">
            <a:avLst/>
          </a:prstGeom>
          <a:noFill/>
          <a:ln>
            <a:noFill/>
          </a:ln>
        </p:spPr>
      </p:pic>
      <p:sp>
        <p:nvSpPr>
          <p:cNvPr id="325" name="Google Shape;32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16</a:t>
            </a:fld>
            <a:endParaRPr/>
          </a:p>
        </p:txBody>
      </p:sp>
      <p:sp>
        <p:nvSpPr>
          <p:cNvPr id="326" name="Google Shape;326;p37"/>
          <p:cNvSpPr txBox="1"/>
          <p:nvPr/>
        </p:nvSpPr>
        <p:spPr>
          <a:xfrm>
            <a:off x="391425" y="1834150"/>
            <a:ext cx="5937600" cy="2875800"/>
          </a:xfrm>
          <a:prstGeom prst="rect">
            <a:avLst/>
          </a:prstGeom>
          <a:noFill/>
          <a:ln>
            <a:noFill/>
          </a:ln>
        </p:spPr>
        <p:txBody>
          <a:bodyPr spcFirstLastPara="1" wrap="square" lIns="91425" tIns="91425" rIns="91425" bIns="91425" anchor="t" anchorCtr="0">
            <a:spAutoFit/>
          </a:bodyPr>
          <a:lstStyle/>
          <a:p>
            <a:pPr marL="457200" lvl="0" indent="-342900" algn="l" rtl="0">
              <a:lnSpc>
                <a:spcPct val="115000"/>
              </a:lnSpc>
              <a:spcBef>
                <a:spcPts val="0"/>
              </a:spcBef>
              <a:spcAft>
                <a:spcPts val="0"/>
              </a:spcAft>
              <a:buClr>
                <a:schemeClr val="dk1"/>
              </a:buClr>
              <a:buSzPts val="1800"/>
              <a:buFont typeface="Oxygen Light"/>
              <a:buChar char="●"/>
            </a:pPr>
            <a:r>
              <a:rPr lang="en-GB" sz="1800">
                <a:solidFill>
                  <a:schemeClr val="dk1"/>
                </a:solidFill>
                <a:latin typeface="Oxygen Light"/>
                <a:ea typeface="Oxygen Light"/>
                <a:cs typeface="Oxygen Light"/>
                <a:sym typeface="Oxygen Light"/>
              </a:rPr>
              <a:t>Response rates are </a:t>
            </a:r>
            <a:r>
              <a:rPr lang="en-GB" sz="1800" u="sng">
                <a:solidFill>
                  <a:schemeClr val="dk1"/>
                </a:solidFill>
                <a:latin typeface="Oxygen Light"/>
                <a:ea typeface="Oxygen Light"/>
                <a:cs typeface="Oxygen Light"/>
                <a:sym typeface="Oxygen Light"/>
              </a:rPr>
              <a:t>low</a:t>
            </a:r>
            <a:r>
              <a:rPr lang="en-GB" sz="1800">
                <a:solidFill>
                  <a:schemeClr val="dk1"/>
                </a:solidFill>
                <a:latin typeface="Oxygen Light"/>
                <a:ea typeface="Oxygen Light"/>
                <a:cs typeface="Oxygen Light"/>
                <a:sym typeface="Oxygen Light"/>
              </a:rPr>
              <a:t> for some questions</a:t>
            </a:r>
            <a:endParaRPr sz="1800">
              <a:solidFill>
                <a:schemeClr val="dk1"/>
              </a:solidFill>
              <a:latin typeface="Oxygen Light"/>
              <a:ea typeface="Oxygen Light"/>
              <a:cs typeface="Oxygen Light"/>
              <a:sym typeface="Oxygen Light"/>
            </a:endParaRPr>
          </a:p>
          <a:p>
            <a:pPr marL="457200" lvl="0" indent="0" algn="l" rtl="0">
              <a:lnSpc>
                <a:spcPct val="115000"/>
              </a:lnSpc>
              <a:spcBef>
                <a:spcPts val="1600"/>
              </a:spcBef>
              <a:spcAft>
                <a:spcPts val="0"/>
              </a:spcAft>
              <a:buNone/>
            </a:pPr>
            <a:endParaRPr sz="1800">
              <a:solidFill>
                <a:schemeClr val="dk1"/>
              </a:solidFill>
              <a:latin typeface="Oxygen Light"/>
              <a:ea typeface="Oxygen Light"/>
              <a:cs typeface="Oxygen Light"/>
              <a:sym typeface="Oxygen Light"/>
            </a:endParaRPr>
          </a:p>
          <a:p>
            <a:pPr marL="457200" lvl="0" indent="-342900" algn="l" rtl="0">
              <a:lnSpc>
                <a:spcPct val="115000"/>
              </a:lnSpc>
              <a:spcBef>
                <a:spcPts val="1600"/>
              </a:spcBef>
              <a:spcAft>
                <a:spcPts val="0"/>
              </a:spcAft>
              <a:buClr>
                <a:schemeClr val="dk1"/>
              </a:buClr>
              <a:buSzPts val="1800"/>
              <a:buFont typeface="Oxygen Light"/>
              <a:buChar char="●"/>
            </a:pPr>
            <a:r>
              <a:rPr lang="en-GB" sz="1800">
                <a:solidFill>
                  <a:schemeClr val="dk1"/>
                </a:solidFill>
                <a:latin typeface="Oxygen Light"/>
                <a:ea typeface="Oxygen Light"/>
                <a:cs typeface="Oxygen Light"/>
                <a:sym typeface="Oxygen Light"/>
              </a:rPr>
              <a:t>Many factors are </a:t>
            </a:r>
            <a:r>
              <a:rPr lang="en-GB" sz="1800" u="sng">
                <a:solidFill>
                  <a:schemeClr val="dk1"/>
                </a:solidFill>
                <a:latin typeface="Oxygen Light"/>
                <a:ea typeface="Oxygen Light"/>
                <a:cs typeface="Oxygen Light"/>
                <a:sym typeface="Oxygen Light"/>
              </a:rPr>
              <a:t>more prominent</a:t>
            </a:r>
            <a:r>
              <a:rPr lang="en-GB" sz="1800">
                <a:solidFill>
                  <a:schemeClr val="dk1"/>
                </a:solidFill>
                <a:latin typeface="Oxygen Light"/>
                <a:ea typeface="Oxygen Light"/>
                <a:cs typeface="Oxygen Light"/>
                <a:sym typeface="Oxygen Light"/>
              </a:rPr>
              <a:t> than others</a:t>
            </a:r>
            <a:endParaRPr sz="1800">
              <a:solidFill>
                <a:schemeClr val="dk1"/>
              </a:solidFill>
              <a:latin typeface="Oxygen Light"/>
              <a:ea typeface="Oxygen Light"/>
              <a:cs typeface="Oxygen Light"/>
              <a:sym typeface="Oxygen Light"/>
            </a:endParaRPr>
          </a:p>
          <a:p>
            <a:pPr marL="457200" lvl="0" indent="0" algn="l" rtl="0">
              <a:lnSpc>
                <a:spcPct val="115000"/>
              </a:lnSpc>
              <a:spcBef>
                <a:spcPts val="1600"/>
              </a:spcBef>
              <a:spcAft>
                <a:spcPts val="0"/>
              </a:spcAft>
              <a:buNone/>
            </a:pPr>
            <a:endParaRPr sz="1800">
              <a:solidFill>
                <a:schemeClr val="dk1"/>
              </a:solidFill>
              <a:latin typeface="Oxygen Light"/>
              <a:ea typeface="Oxygen Light"/>
              <a:cs typeface="Oxygen Light"/>
              <a:sym typeface="Oxygen Light"/>
            </a:endParaRPr>
          </a:p>
          <a:p>
            <a:pPr marL="457200" lvl="0" indent="-342900" algn="l" rtl="0">
              <a:lnSpc>
                <a:spcPct val="115000"/>
              </a:lnSpc>
              <a:spcBef>
                <a:spcPts val="1600"/>
              </a:spcBef>
              <a:spcAft>
                <a:spcPts val="0"/>
              </a:spcAft>
              <a:buClr>
                <a:schemeClr val="dk1"/>
              </a:buClr>
              <a:buSzPts val="1800"/>
              <a:buFont typeface="Oxygen Light"/>
              <a:buChar char="●"/>
            </a:pPr>
            <a:r>
              <a:rPr lang="en-GB" sz="1800">
                <a:solidFill>
                  <a:schemeClr val="dk1"/>
                </a:solidFill>
                <a:latin typeface="Oxygen Light"/>
                <a:ea typeface="Oxygen Light"/>
                <a:cs typeface="Oxygen Light"/>
                <a:sym typeface="Oxygen Light"/>
              </a:rPr>
              <a:t>Format of the columns made it difficult to run analysis</a:t>
            </a:r>
            <a:endParaRPr sz="1800">
              <a:solidFill>
                <a:schemeClr val="dk1"/>
              </a:solidFill>
              <a:latin typeface="Oxygen Light"/>
              <a:ea typeface="Oxygen Light"/>
              <a:cs typeface="Oxygen Light"/>
              <a:sym typeface="Oxygen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6">
                                            <p:txEl>
                                              <p:pRg st="0" end="0"/>
                                            </p:txEl>
                                          </p:spTgt>
                                        </p:tgtEl>
                                        <p:attrNameLst>
                                          <p:attrName>style.visibility</p:attrName>
                                        </p:attrNameLst>
                                      </p:cBhvr>
                                      <p:to>
                                        <p:strVal val="visible"/>
                                      </p:to>
                                    </p:set>
                                    <p:animEffect transition="in" filter="fade">
                                      <p:cBhvr>
                                        <p:cTn id="7" dur="700"/>
                                        <p:tgtEl>
                                          <p:spTgt spid="3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26">
                                            <p:txEl>
                                              <p:pRg st="1" end="1"/>
                                            </p:txEl>
                                          </p:spTgt>
                                        </p:tgtEl>
                                        <p:attrNameLst>
                                          <p:attrName>style.visibility</p:attrName>
                                        </p:attrNameLst>
                                      </p:cBhvr>
                                      <p:to>
                                        <p:strVal val="visible"/>
                                      </p:to>
                                    </p:set>
                                    <p:animEffect transition="in" filter="fade">
                                      <p:cBhvr>
                                        <p:cTn id="12" dur="700"/>
                                        <p:tgtEl>
                                          <p:spTgt spid="32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6">
                                            <p:txEl>
                                              <p:pRg st="2" end="2"/>
                                            </p:txEl>
                                          </p:spTgt>
                                        </p:tgtEl>
                                        <p:attrNameLst>
                                          <p:attrName>style.visibility</p:attrName>
                                        </p:attrNameLst>
                                      </p:cBhvr>
                                      <p:to>
                                        <p:strVal val="visible"/>
                                      </p:to>
                                    </p:set>
                                    <p:animEffect transition="in" filter="fade">
                                      <p:cBhvr>
                                        <p:cTn id="17" dur="700"/>
                                        <p:tgtEl>
                                          <p:spTgt spid="32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6">
                                            <p:txEl>
                                              <p:pRg st="3" end="3"/>
                                            </p:txEl>
                                          </p:spTgt>
                                        </p:tgtEl>
                                        <p:attrNameLst>
                                          <p:attrName>style.visibility</p:attrName>
                                        </p:attrNameLst>
                                      </p:cBhvr>
                                      <p:to>
                                        <p:strVal val="visible"/>
                                      </p:to>
                                    </p:set>
                                    <p:animEffect transition="in" filter="fade">
                                      <p:cBhvr>
                                        <p:cTn id="22" dur="700"/>
                                        <p:tgtEl>
                                          <p:spTgt spid="32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6">
                                            <p:txEl>
                                              <p:pRg st="4" end="4"/>
                                            </p:txEl>
                                          </p:spTgt>
                                        </p:tgtEl>
                                        <p:attrNameLst>
                                          <p:attrName>style.visibility</p:attrName>
                                        </p:attrNameLst>
                                      </p:cBhvr>
                                      <p:to>
                                        <p:strVal val="visible"/>
                                      </p:to>
                                    </p:set>
                                    <p:animEffect transition="in" filter="fade">
                                      <p:cBhvr>
                                        <p:cTn id="27" dur="700"/>
                                        <p:tgtEl>
                                          <p:spTgt spid="32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38"/>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List of Features</a:t>
            </a:r>
            <a:endParaRPr sz="3800">
              <a:solidFill>
                <a:srgbClr val="6AA84F"/>
              </a:solidFill>
            </a:endParaRPr>
          </a:p>
        </p:txBody>
      </p:sp>
      <p:sp>
        <p:nvSpPr>
          <p:cNvPr id="332" name="Google Shape;332;p38"/>
          <p:cNvSpPr txBox="1">
            <a:spLocks noGrp="1"/>
          </p:cNvSpPr>
          <p:nvPr>
            <p:ph type="body" idx="1"/>
          </p:nvPr>
        </p:nvSpPr>
        <p:spPr>
          <a:xfrm>
            <a:off x="311700" y="1132275"/>
            <a:ext cx="8168400" cy="89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Key findings are extracted and preserved in our engineered columns</a:t>
            </a:r>
            <a:endParaRPr sz="1400">
              <a:solidFill>
                <a:srgbClr val="000000"/>
              </a:solidFill>
            </a:endParaRPr>
          </a:p>
          <a:p>
            <a:pPr marL="0" lvl="0" indent="0" algn="l" rtl="0">
              <a:spcBef>
                <a:spcPts val="1600"/>
              </a:spcBef>
              <a:spcAft>
                <a:spcPts val="1600"/>
              </a:spcAft>
              <a:buNone/>
            </a:pPr>
            <a:endParaRPr/>
          </a:p>
        </p:txBody>
      </p:sp>
      <p:sp>
        <p:nvSpPr>
          <p:cNvPr id="333" name="Google Shape;333;p38"/>
          <p:cNvSpPr txBox="1"/>
          <p:nvPr/>
        </p:nvSpPr>
        <p:spPr>
          <a:xfrm>
            <a:off x="311700" y="1823525"/>
            <a:ext cx="2952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latin typeface="Oxygen"/>
                <a:ea typeface="Oxygen"/>
                <a:cs typeface="Oxygen"/>
                <a:sym typeface="Oxygen"/>
              </a:rPr>
              <a:t>Q1</a:t>
            </a:r>
            <a:endParaRPr sz="1500" b="1">
              <a:latin typeface="Oxygen"/>
              <a:ea typeface="Oxygen"/>
              <a:cs typeface="Oxygen"/>
              <a:sym typeface="Oxygen"/>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Frequency of TV consumption</a:t>
            </a:r>
            <a:endParaRPr sz="1300">
              <a:latin typeface="Oxygen Light"/>
              <a:ea typeface="Oxygen Light"/>
              <a:cs typeface="Oxygen Light"/>
              <a:sym typeface="Oxygen Light"/>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Hours Watched of TV / week</a:t>
            </a:r>
            <a:endParaRPr sz="1300">
              <a:latin typeface="Oxygen Light"/>
              <a:ea typeface="Oxygen Light"/>
              <a:cs typeface="Oxygen Light"/>
              <a:sym typeface="Oxygen Light"/>
            </a:endParaRPr>
          </a:p>
        </p:txBody>
      </p:sp>
      <p:sp>
        <p:nvSpPr>
          <p:cNvPr id="334" name="Google Shape;334;p38"/>
          <p:cNvSpPr txBox="1"/>
          <p:nvPr/>
        </p:nvSpPr>
        <p:spPr>
          <a:xfrm>
            <a:off x="311700" y="2721925"/>
            <a:ext cx="29526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latin typeface="Oxygen"/>
                <a:ea typeface="Oxygen"/>
                <a:cs typeface="Oxygen"/>
                <a:sym typeface="Oxygen"/>
              </a:rPr>
              <a:t>Q2</a:t>
            </a:r>
            <a:endParaRPr sz="1500" b="1">
              <a:latin typeface="Oxygen"/>
              <a:ea typeface="Oxygen"/>
              <a:cs typeface="Oxygen"/>
              <a:sym typeface="Oxygen"/>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Frequency of Internet access</a:t>
            </a:r>
            <a:endParaRPr sz="1300">
              <a:latin typeface="Oxygen Light"/>
              <a:ea typeface="Oxygen Light"/>
              <a:cs typeface="Oxygen Light"/>
              <a:sym typeface="Oxygen Light"/>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Availability of internet at home</a:t>
            </a:r>
            <a:endParaRPr sz="1300">
              <a:latin typeface="Oxygen Light"/>
              <a:ea typeface="Oxygen Light"/>
              <a:cs typeface="Oxygen Light"/>
              <a:sym typeface="Oxygen Light"/>
            </a:endParaRPr>
          </a:p>
        </p:txBody>
      </p:sp>
      <p:sp>
        <p:nvSpPr>
          <p:cNvPr id="335" name="Google Shape;335;p38"/>
          <p:cNvSpPr txBox="1"/>
          <p:nvPr/>
        </p:nvSpPr>
        <p:spPr>
          <a:xfrm>
            <a:off x="311700" y="3751775"/>
            <a:ext cx="31254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latin typeface="Oxygen"/>
                <a:ea typeface="Oxygen"/>
                <a:cs typeface="Oxygen"/>
                <a:sym typeface="Oxygen"/>
              </a:rPr>
              <a:t>Q3</a:t>
            </a:r>
            <a:endParaRPr sz="1500" b="1">
              <a:latin typeface="Oxygen"/>
              <a:ea typeface="Oxygen"/>
              <a:cs typeface="Oxygen"/>
              <a:sym typeface="Oxygen"/>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Frequency of Youtube watchtime</a:t>
            </a:r>
            <a:endParaRPr sz="1300">
              <a:latin typeface="Oxygen Light"/>
              <a:ea typeface="Oxygen Light"/>
              <a:cs typeface="Oxygen Light"/>
              <a:sym typeface="Oxygen Light"/>
            </a:endParaRPr>
          </a:p>
          <a:p>
            <a:pPr marL="0" lvl="0" indent="0" algn="l" rtl="0">
              <a:spcBef>
                <a:spcPts val="0"/>
              </a:spcBef>
              <a:spcAft>
                <a:spcPts val="0"/>
              </a:spcAft>
              <a:buNone/>
            </a:pPr>
            <a:endParaRPr sz="1300">
              <a:latin typeface="Oxygen Light"/>
              <a:ea typeface="Oxygen Light"/>
              <a:cs typeface="Oxygen Light"/>
              <a:sym typeface="Oxygen Light"/>
            </a:endParaRPr>
          </a:p>
        </p:txBody>
      </p:sp>
      <p:sp>
        <p:nvSpPr>
          <p:cNvPr id="336" name="Google Shape;336;p38"/>
          <p:cNvSpPr txBox="1"/>
          <p:nvPr/>
        </p:nvSpPr>
        <p:spPr>
          <a:xfrm>
            <a:off x="3446975" y="1823525"/>
            <a:ext cx="31254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latin typeface="Oxygen"/>
                <a:ea typeface="Oxygen"/>
                <a:cs typeface="Oxygen"/>
                <a:sym typeface="Oxygen"/>
              </a:rPr>
              <a:t>Q4</a:t>
            </a:r>
            <a:endParaRPr sz="1500" b="1">
              <a:latin typeface="Oxygen"/>
              <a:ea typeface="Oxygen"/>
              <a:cs typeface="Oxygen"/>
              <a:sym typeface="Oxygen"/>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Possession of mobile phone</a:t>
            </a:r>
            <a:endParaRPr sz="1300">
              <a:latin typeface="Oxygen Light"/>
              <a:ea typeface="Oxygen Light"/>
              <a:cs typeface="Oxygen Light"/>
              <a:sym typeface="Oxygen Light"/>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Access to mobile data</a:t>
            </a:r>
            <a:endParaRPr sz="1300">
              <a:latin typeface="Oxygen Light"/>
              <a:ea typeface="Oxygen Light"/>
              <a:cs typeface="Oxygen Light"/>
              <a:sym typeface="Oxygen Light"/>
            </a:endParaRPr>
          </a:p>
        </p:txBody>
      </p:sp>
      <p:sp>
        <p:nvSpPr>
          <p:cNvPr id="337" name="Google Shape;337;p38"/>
          <p:cNvSpPr txBox="1"/>
          <p:nvPr/>
        </p:nvSpPr>
        <p:spPr>
          <a:xfrm>
            <a:off x="3446975" y="2721925"/>
            <a:ext cx="30291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latin typeface="Oxygen"/>
                <a:ea typeface="Oxygen"/>
                <a:cs typeface="Oxygen"/>
                <a:sym typeface="Oxygen"/>
              </a:rPr>
              <a:t>Q5</a:t>
            </a:r>
            <a:endParaRPr sz="1500" b="1">
              <a:latin typeface="Oxygen"/>
              <a:ea typeface="Oxygen"/>
              <a:cs typeface="Oxygen"/>
              <a:sym typeface="Oxygen"/>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Frequency of radio consumption</a:t>
            </a:r>
            <a:endParaRPr sz="1300">
              <a:latin typeface="Oxygen Light"/>
              <a:ea typeface="Oxygen Light"/>
              <a:cs typeface="Oxygen Light"/>
              <a:sym typeface="Oxygen Light"/>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Weekday mornings radio listener</a:t>
            </a:r>
            <a:endParaRPr sz="1300">
              <a:latin typeface="Oxygen Light"/>
              <a:ea typeface="Oxygen Light"/>
              <a:cs typeface="Oxygen Light"/>
              <a:sym typeface="Oxygen Light"/>
            </a:endParaRPr>
          </a:p>
        </p:txBody>
      </p:sp>
      <p:sp>
        <p:nvSpPr>
          <p:cNvPr id="338" name="Google Shape;338;p38"/>
          <p:cNvSpPr txBox="1"/>
          <p:nvPr/>
        </p:nvSpPr>
        <p:spPr>
          <a:xfrm>
            <a:off x="3446975" y="3698475"/>
            <a:ext cx="30291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latin typeface="Oxygen"/>
                <a:ea typeface="Oxygen"/>
                <a:cs typeface="Oxygen"/>
                <a:sym typeface="Oxygen"/>
              </a:rPr>
              <a:t>Q6</a:t>
            </a:r>
            <a:endParaRPr sz="1500" b="1">
              <a:latin typeface="Oxygen"/>
              <a:ea typeface="Oxygen"/>
              <a:cs typeface="Oxygen"/>
              <a:sym typeface="Oxygen"/>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Frequency of reading newspapers</a:t>
            </a:r>
            <a:endParaRPr sz="1300">
              <a:latin typeface="Oxygen Light"/>
              <a:ea typeface="Oxygen Light"/>
              <a:cs typeface="Oxygen Light"/>
              <a:sym typeface="Oxygen Light"/>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Content read in newspapers</a:t>
            </a:r>
            <a:endParaRPr sz="1300">
              <a:latin typeface="Oxygen Light"/>
              <a:ea typeface="Oxygen Light"/>
              <a:cs typeface="Oxygen Light"/>
              <a:sym typeface="Oxygen Light"/>
            </a:endParaRPr>
          </a:p>
        </p:txBody>
      </p:sp>
      <p:sp>
        <p:nvSpPr>
          <p:cNvPr id="339" name="Google Shape;339;p38"/>
          <p:cNvSpPr txBox="1"/>
          <p:nvPr/>
        </p:nvSpPr>
        <p:spPr>
          <a:xfrm>
            <a:off x="6476075" y="1823525"/>
            <a:ext cx="2092800" cy="815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b="1">
                <a:latin typeface="Oxygen"/>
                <a:ea typeface="Oxygen"/>
                <a:cs typeface="Oxygen"/>
                <a:sym typeface="Oxygen"/>
              </a:rPr>
              <a:t>Q7</a:t>
            </a:r>
            <a:endParaRPr sz="1500" b="1">
              <a:latin typeface="Oxygen"/>
              <a:ea typeface="Oxygen"/>
              <a:cs typeface="Oxygen"/>
              <a:sym typeface="Oxygen"/>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Uses eWallet</a:t>
            </a:r>
            <a:endParaRPr sz="1300">
              <a:latin typeface="Oxygen Light"/>
              <a:ea typeface="Oxygen Light"/>
              <a:cs typeface="Oxygen Light"/>
              <a:sym typeface="Oxygen Light"/>
            </a:endParaRPr>
          </a:p>
          <a:p>
            <a:pPr marL="457200" lvl="0" indent="-311150" algn="l" rtl="0">
              <a:spcBef>
                <a:spcPts val="0"/>
              </a:spcBef>
              <a:spcAft>
                <a:spcPts val="0"/>
              </a:spcAft>
              <a:buSzPts val="1300"/>
              <a:buFont typeface="Oxygen Light"/>
              <a:buChar char="-"/>
            </a:pPr>
            <a:r>
              <a:rPr lang="en-GB" sz="1300">
                <a:latin typeface="Oxygen Light"/>
                <a:ea typeface="Oxygen Light"/>
                <a:cs typeface="Oxygen Light"/>
                <a:sym typeface="Oxygen Light"/>
              </a:rPr>
              <a:t>Uses Touch’N Go</a:t>
            </a:r>
            <a:endParaRPr sz="1300">
              <a:latin typeface="Oxygen Light"/>
              <a:ea typeface="Oxygen Light"/>
              <a:cs typeface="Oxygen Light"/>
              <a:sym typeface="Oxygen Light"/>
            </a:endParaRPr>
          </a:p>
        </p:txBody>
      </p:sp>
      <p:sp>
        <p:nvSpPr>
          <p:cNvPr id="340" name="Google Shape;340;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17</a:t>
            </a:fld>
            <a:endParaRPr/>
          </a:p>
        </p:txBody>
      </p:sp>
      <p:pic>
        <p:nvPicPr>
          <p:cNvPr id="341" name="Google Shape;341;p38"/>
          <p:cNvPicPr preferRelativeResize="0"/>
          <p:nvPr/>
        </p:nvPicPr>
        <p:blipFill>
          <a:blip r:embed="rId3">
            <a:alphaModFix/>
          </a:blip>
          <a:stretch>
            <a:fillRect/>
          </a:stretch>
        </p:blipFill>
        <p:spPr>
          <a:xfrm>
            <a:off x="6521650" y="2639214"/>
            <a:ext cx="2310650" cy="24884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39"/>
          <p:cNvSpPr txBox="1">
            <a:spLocks noGrp="1"/>
          </p:cNvSpPr>
          <p:nvPr>
            <p:ph type="body" idx="1"/>
          </p:nvPr>
        </p:nvSpPr>
        <p:spPr>
          <a:xfrm>
            <a:off x="311700" y="11002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2400"/>
              <a:t>62 distinct food in the dataset</a:t>
            </a:r>
            <a:endParaRPr sz="2400"/>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47" name="Google Shape;347;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18</a:t>
            </a:fld>
            <a:endParaRPr/>
          </a:p>
        </p:txBody>
      </p:sp>
      <p:sp>
        <p:nvSpPr>
          <p:cNvPr id="348" name="Google Shape;348;p39"/>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Categorization of Goods</a:t>
            </a:r>
            <a:endParaRPr sz="3800">
              <a:solidFill>
                <a:srgbClr val="6AA84F"/>
              </a:solidFill>
            </a:endParaRPr>
          </a:p>
        </p:txBody>
      </p:sp>
      <p:sp>
        <p:nvSpPr>
          <p:cNvPr id="349" name="Google Shape;349;p39"/>
          <p:cNvSpPr txBox="1">
            <a:spLocks noGrp="1"/>
          </p:cNvSpPr>
          <p:nvPr>
            <p:ph type="body" idx="1"/>
          </p:nvPr>
        </p:nvSpPr>
        <p:spPr>
          <a:xfrm>
            <a:off x="380400" y="1850625"/>
            <a:ext cx="3853500" cy="28125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u="sng">
                <a:latin typeface="Oxygen"/>
                <a:ea typeface="Oxygen"/>
                <a:cs typeface="Oxygen"/>
                <a:sym typeface="Oxygen"/>
              </a:rPr>
              <a:t>Food Types</a:t>
            </a:r>
            <a:endParaRPr sz="2000" b="1" u="sng">
              <a:latin typeface="Oxygen"/>
              <a:ea typeface="Oxygen"/>
              <a:cs typeface="Oxygen"/>
              <a:sym typeface="Oxygen"/>
            </a:endParaRPr>
          </a:p>
          <a:p>
            <a:pPr marL="457200" lvl="0" indent="-342900" algn="l" rtl="0">
              <a:spcBef>
                <a:spcPts val="1600"/>
              </a:spcBef>
              <a:spcAft>
                <a:spcPts val="0"/>
              </a:spcAft>
              <a:buSzPts val="1800"/>
              <a:buAutoNum type="arabicPeriod"/>
            </a:pPr>
            <a:r>
              <a:rPr lang="en-GB"/>
              <a:t>Alcohol</a:t>
            </a:r>
            <a:endParaRPr/>
          </a:p>
          <a:p>
            <a:pPr marL="457200" lvl="0" indent="-342900" algn="l" rtl="0">
              <a:spcBef>
                <a:spcPts val="0"/>
              </a:spcBef>
              <a:spcAft>
                <a:spcPts val="0"/>
              </a:spcAft>
              <a:buSzPts val="1800"/>
              <a:buAutoNum type="arabicPeriod"/>
            </a:pPr>
            <a:r>
              <a:rPr lang="en-GB"/>
              <a:t>Beverage</a:t>
            </a:r>
            <a:endParaRPr/>
          </a:p>
          <a:p>
            <a:pPr marL="457200" lvl="0" indent="-342900" algn="l" rtl="0">
              <a:spcBef>
                <a:spcPts val="0"/>
              </a:spcBef>
              <a:spcAft>
                <a:spcPts val="0"/>
              </a:spcAft>
              <a:buSzPts val="1800"/>
              <a:buAutoNum type="arabicPeriod"/>
            </a:pPr>
            <a:r>
              <a:rPr lang="en-GB"/>
              <a:t>Cooking Essential</a:t>
            </a:r>
            <a:endParaRPr/>
          </a:p>
          <a:p>
            <a:pPr marL="457200" lvl="0" indent="-342900" algn="l" rtl="0">
              <a:spcBef>
                <a:spcPts val="0"/>
              </a:spcBef>
              <a:spcAft>
                <a:spcPts val="0"/>
              </a:spcAft>
              <a:buSzPts val="1800"/>
              <a:buAutoNum type="arabicPeriod"/>
            </a:pPr>
            <a:r>
              <a:rPr lang="en-GB"/>
              <a:t>Carbohydrates</a:t>
            </a:r>
            <a:endParaRPr/>
          </a:p>
          <a:p>
            <a:pPr marL="457200" lvl="0" indent="-342900" algn="l" rtl="0">
              <a:spcBef>
                <a:spcPts val="0"/>
              </a:spcBef>
              <a:spcAft>
                <a:spcPts val="0"/>
              </a:spcAft>
              <a:buSzPts val="1800"/>
              <a:buAutoNum type="arabicPeriod"/>
            </a:pPr>
            <a:r>
              <a:rPr lang="en-GB"/>
              <a:t>Dairy / Eggs</a:t>
            </a:r>
            <a:endParaRPr/>
          </a:p>
          <a:p>
            <a:pPr marL="457200" lvl="0" indent="-342900" algn="l" rtl="0">
              <a:spcBef>
                <a:spcPts val="0"/>
              </a:spcBef>
              <a:spcAft>
                <a:spcPts val="0"/>
              </a:spcAft>
              <a:buSzPts val="1800"/>
              <a:buAutoNum type="arabicPeriod"/>
            </a:pPr>
            <a:r>
              <a:rPr lang="en-GB"/>
              <a:t>Snacks</a:t>
            </a:r>
            <a:endParaRPr/>
          </a:p>
          <a:p>
            <a:pPr marL="0" lvl="0" indent="0" algn="l" rtl="0">
              <a:spcBef>
                <a:spcPts val="1600"/>
              </a:spcBef>
              <a:spcAft>
                <a:spcPts val="1600"/>
              </a:spcAft>
              <a:buNone/>
            </a:pPr>
            <a:endParaRPr/>
          </a:p>
        </p:txBody>
      </p:sp>
      <p:sp>
        <p:nvSpPr>
          <p:cNvPr id="350" name="Google Shape;350;p39"/>
          <p:cNvSpPr txBox="1">
            <a:spLocks noGrp="1"/>
          </p:cNvSpPr>
          <p:nvPr>
            <p:ph type="body" idx="1"/>
          </p:nvPr>
        </p:nvSpPr>
        <p:spPr>
          <a:xfrm>
            <a:off x="4842725" y="1850625"/>
            <a:ext cx="3853500" cy="28125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GB" sz="2000" b="1" u="sng">
                <a:latin typeface="Oxygen"/>
                <a:ea typeface="Oxygen"/>
                <a:cs typeface="Oxygen"/>
                <a:sym typeface="Oxygen"/>
              </a:rPr>
              <a:t>Calories</a:t>
            </a:r>
            <a:endParaRPr sz="2000" b="1" u="sng">
              <a:latin typeface="Oxygen"/>
              <a:ea typeface="Oxygen"/>
              <a:cs typeface="Oxygen"/>
              <a:sym typeface="Oxygen"/>
            </a:endParaRPr>
          </a:p>
          <a:p>
            <a:pPr marL="457200" lvl="0" indent="-342900" algn="l" rtl="0">
              <a:spcBef>
                <a:spcPts val="1600"/>
              </a:spcBef>
              <a:spcAft>
                <a:spcPts val="0"/>
              </a:spcAft>
              <a:buSzPts val="1800"/>
              <a:buAutoNum type="arabicPeriod"/>
            </a:pPr>
            <a:r>
              <a:rPr lang="en-GB"/>
              <a:t>High Calories (&gt; 400 cal / 100g)</a:t>
            </a:r>
            <a:endParaRPr/>
          </a:p>
          <a:p>
            <a:pPr marL="457200" lvl="0" indent="-342900" algn="l" rtl="0">
              <a:spcBef>
                <a:spcPts val="0"/>
              </a:spcBef>
              <a:spcAft>
                <a:spcPts val="0"/>
              </a:spcAft>
              <a:buSzPts val="1800"/>
              <a:buAutoNum type="arabicPeriod"/>
            </a:pPr>
            <a:r>
              <a:rPr lang="en-GB"/>
              <a:t>Low Calories  (&lt; 400 cal / 100g)</a:t>
            </a:r>
            <a:endParaRPr/>
          </a:p>
        </p:txBody>
      </p:sp>
      <p:sp>
        <p:nvSpPr>
          <p:cNvPr id="351" name="Google Shape;351;p39"/>
          <p:cNvSpPr/>
          <p:nvPr/>
        </p:nvSpPr>
        <p:spPr>
          <a:xfrm>
            <a:off x="4338513" y="2906275"/>
            <a:ext cx="399600" cy="3936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19</a:t>
            </a:fld>
            <a:endParaRPr/>
          </a:p>
        </p:txBody>
      </p:sp>
      <p:sp>
        <p:nvSpPr>
          <p:cNvPr id="357" name="Google Shape;357;p40"/>
          <p:cNvSpPr txBox="1">
            <a:spLocks noGrp="1"/>
          </p:cNvSpPr>
          <p:nvPr>
            <p:ph type="title"/>
          </p:nvPr>
        </p:nvSpPr>
        <p:spPr>
          <a:xfrm>
            <a:off x="2536050" y="1918650"/>
            <a:ext cx="4071900" cy="1306200"/>
          </a:xfrm>
          <a:prstGeom prst="rect">
            <a:avLst/>
          </a:prstGeom>
          <a:ln w="2857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GB" sz="6000">
                <a:solidFill>
                  <a:srgbClr val="6AA84F"/>
                </a:solidFill>
              </a:rPr>
              <a:t>Clustering</a:t>
            </a:r>
            <a:endParaRPr sz="6000">
              <a:solidFill>
                <a:srgbClr val="6AA84F"/>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pic>
        <p:nvPicPr>
          <p:cNvPr id="169" name="Google Shape;169;p23"/>
          <p:cNvPicPr preferRelativeResize="0"/>
          <p:nvPr/>
        </p:nvPicPr>
        <p:blipFill>
          <a:blip r:embed="rId3">
            <a:alphaModFix/>
          </a:blip>
          <a:stretch>
            <a:fillRect/>
          </a:stretch>
        </p:blipFill>
        <p:spPr>
          <a:xfrm>
            <a:off x="607125" y="1095675"/>
            <a:ext cx="3964876" cy="2645075"/>
          </a:xfrm>
          <a:prstGeom prst="rect">
            <a:avLst/>
          </a:prstGeom>
          <a:noFill/>
          <a:ln>
            <a:noFill/>
          </a:ln>
          <a:effectLst>
            <a:outerShdw blurRad="57150" dist="19050" dir="4980000" algn="bl" rotWithShape="0">
              <a:srgbClr val="000000">
                <a:alpha val="50000"/>
              </a:srgbClr>
            </a:outerShdw>
            <a:reflection endPos="30000" dist="38100" dir="5400000" fadeDir="5400012" sy="-100000" algn="bl" rotWithShape="0"/>
          </a:effectLst>
        </p:spPr>
      </p:pic>
      <p:grpSp>
        <p:nvGrpSpPr>
          <p:cNvPr id="170" name="Google Shape;170;p23"/>
          <p:cNvGrpSpPr/>
          <p:nvPr/>
        </p:nvGrpSpPr>
        <p:grpSpPr>
          <a:xfrm>
            <a:off x="6088875" y="3426359"/>
            <a:ext cx="759243" cy="657229"/>
            <a:chOff x="-62511900" y="4129100"/>
            <a:chExt cx="304050" cy="282000"/>
          </a:xfrm>
        </p:grpSpPr>
        <p:sp>
          <p:nvSpPr>
            <p:cNvPr id="171" name="Google Shape;171;p23"/>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3"/>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3"/>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3"/>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FFC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76;p23"/>
          <p:cNvGrpSpPr/>
          <p:nvPr/>
        </p:nvGrpSpPr>
        <p:grpSpPr>
          <a:xfrm>
            <a:off x="6343889" y="1525503"/>
            <a:ext cx="1789041" cy="1768736"/>
            <a:chOff x="-61784125" y="3377700"/>
            <a:chExt cx="316650" cy="317450"/>
          </a:xfrm>
        </p:grpSpPr>
        <p:sp>
          <p:nvSpPr>
            <p:cNvPr id="177" name="Google Shape;177;p23"/>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3"/>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3"/>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3"/>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3"/>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3"/>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3"/>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23"/>
          <p:cNvGrpSpPr/>
          <p:nvPr/>
        </p:nvGrpSpPr>
        <p:grpSpPr>
          <a:xfrm>
            <a:off x="7342453" y="3468631"/>
            <a:ext cx="531130" cy="572705"/>
            <a:chOff x="-17149475" y="3309200"/>
            <a:chExt cx="268600" cy="304825"/>
          </a:xfrm>
        </p:grpSpPr>
        <p:sp>
          <p:nvSpPr>
            <p:cNvPr id="185" name="Google Shape;185;p23"/>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3"/>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23"/>
          <p:cNvGrpSpPr/>
          <p:nvPr/>
        </p:nvGrpSpPr>
        <p:grpSpPr>
          <a:xfrm>
            <a:off x="7984764" y="3510895"/>
            <a:ext cx="487697" cy="572714"/>
            <a:chOff x="-21322300" y="3693325"/>
            <a:chExt cx="306400" cy="304150"/>
          </a:xfrm>
        </p:grpSpPr>
        <p:sp>
          <p:nvSpPr>
            <p:cNvPr id="188" name="Google Shape;188;p23"/>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3"/>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3"/>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0000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23"/>
          <p:cNvSpPr/>
          <p:nvPr/>
        </p:nvSpPr>
        <p:spPr>
          <a:xfrm>
            <a:off x="4830200" y="2397675"/>
            <a:ext cx="1109400" cy="572700"/>
          </a:xfrm>
          <a:prstGeom prst="rightArrow">
            <a:avLst>
              <a:gd name="adj1" fmla="val 50000"/>
              <a:gd name="adj2" fmla="val 50000"/>
            </a:avLst>
          </a:prstGeom>
          <a:solidFill>
            <a:srgbClr val="6AA84F"/>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6AA84F"/>
              </a:solidFill>
            </a:endParaRPr>
          </a:p>
        </p:txBody>
      </p:sp>
      <p:sp>
        <p:nvSpPr>
          <p:cNvPr id="193" name="Google Shape;19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a:t>
            </a:fld>
            <a:endParaRPr/>
          </a:p>
        </p:txBody>
      </p:sp>
      <p:sp>
        <p:nvSpPr>
          <p:cNvPr id="194" name="Google Shape;194;p23"/>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Aim :Promote Healthy Eating</a:t>
            </a:r>
            <a:endParaRPr sz="3800">
              <a:solidFill>
                <a:srgbClr val="6AA84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41"/>
          <p:cNvSpPr txBox="1">
            <a:spLocks noGrp="1"/>
          </p:cNvSpPr>
          <p:nvPr>
            <p:ph type="body" idx="1"/>
          </p:nvPr>
        </p:nvSpPr>
        <p:spPr>
          <a:xfrm>
            <a:off x="430500" y="1080650"/>
            <a:ext cx="82830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GB" sz="2400"/>
              <a:t>K-means using </a:t>
            </a:r>
            <a:r>
              <a:rPr lang="en-GB" sz="2400" b="1">
                <a:latin typeface="Oxygen"/>
                <a:ea typeface="Oxygen"/>
                <a:cs typeface="Oxygen"/>
                <a:sym typeface="Oxygen"/>
              </a:rPr>
              <a:t>5 clusters </a:t>
            </a:r>
            <a:endParaRPr sz="2400" b="1">
              <a:latin typeface="Oxygen"/>
              <a:ea typeface="Oxygen"/>
              <a:cs typeface="Oxygen"/>
              <a:sym typeface="Oxygen"/>
            </a:endParaRPr>
          </a:p>
        </p:txBody>
      </p:sp>
      <p:sp>
        <p:nvSpPr>
          <p:cNvPr id="363" name="Google Shape;363;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20</a:t>
            </a:fld>
            <a:endParaRPr/>
          </a:p>
        </p:txBody>
      </p:sp>
      <p:pic>
        <p:nvPicPr>
          <p:cNvPr id="364" name="Google Shape;364;p41"/>
          <p:cNvPicPr preferRelativeResize="0"/>
          <p:nvPr/>
        </p:nvPicPr>
        <p:blipFill>
          <a:blip r:embed="rId3">
            <a:alphaModFix/>
          </a:blip>
          <a:stretch>
            <a:fillRect/>
          </a:stretch>
        </p:blipFill>
        <p:spPr>
          <a:xfrm>
            <a:off x="430500" y="1801125"/>
            <a:ext cx="3876149" cy="2784100"/>
          </a:xfrm>
          <a:prstGeom prst="rect">
            <a:avLst/>
          </a:prstGeom>
          <a:noFill/>
          <a:ln>
            <a:noFill/>
          </a:ln>
        </p:spPr>
      </p:pic>
      <p:pic>
        <p:nvPicPr>
          <p:cNvPr id="365" name="Google Shape;365;p41"/>
          <p:cNvPicPr preferRelativeResize="0"/>
          <p:nvPr/>
        </p:nvPicPr>
        <p:blipFill>
          <a:blip r:embed="rId4">
            <a:alphaModFix/>
          </a:blip>
          <a:stretch>
            <a:fillRect/>
          </a:stretch>
        </p:blipFill>
        <p:spPr>
          <a:xfrm>
            <a:off x="4660172" y="1801125"/>
            <a:ext cx="3988678" cy="2784100"/>
          </a:xfrm>
          <a:prstGeom prst="rect">
            <a:avLst/>
          </a:prstGeom>
          <a:noFill/>
          <a:ln>
            <a:noFill/>
          </a:ln>
        </p:spPr>
      </p:pic>
      <p:sp>
        <p:nvSpPr>
          <p:cNvPr id="366" name="Google Shape;366;p41"/>
          <p:cNvSpPr/>
          <p:nvPr/>
        </p:nvSpPr>
        <p:spPr>
          <a:xfrm>
            <a:off x="2151275" y="3668300"/>
            <a:ext cx="336900" cy="3369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1"/>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Clustering</a:t>
            </a:r>
            <a:endParaRPr sz="3800">
              <a:solidFill>
                <a:srgbClr val="6AA84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body" idx="1"/>
          </p:nvPr>
        </p:nvSpPr>
        <p:spPr>
          <a:xfrm>
            <a:off x="6041975" y="1330900"/>
            <a:ext cx="2650800" cy="7413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GB"/>
              <a:t>Highest proportions of unhealthy individuals</a:t>
            </a:r>
            <a:endParaRPr/>
          </a:p>
        </p:txBody>
      </p:sp>
      <p:sp>
        <p:nvSpPr>
          <p:cNvPr id="373" name="Google Shape;373;p4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21</a:t>
            </a:fld>
            <a:endParaRPr/>
          </a:p>
        </p:txBody>
      </p:sp>
      <p:pic>
        <p:nvPicPr>
          <p:cNvPr id="374" name="Google Shape;374;p42"/>
          <p:cNvPicPr preferRelativeResize="0"/>
          <p:nvPr/>
        </p:nvPicPr>
        <p:blipFill>
          <a:blip r:embed="rId3">
            <a:alphaModFix/>
          </a:blip>
          <a:stretch>
            <a:fillRect/>
          </a:stretch>
        </p:blipFill>
        <p:spPr>
          <a:xfrm>
            <a:off x="418375" y="983763"/>
            <a:ext cx="5309575" cy="1949413"/>
          </a:xfrm>
          <a:prstGeom prst="rect">
            <a:avLst/>
          </a:prstGeom>
          <a:noFill/>
          <a:ln>
            <a:noFill/>
          </a:ln>
        </p:spPr>
      </p:pic>
      <p:pic>
        <p:nvPicPr>
          <p:cNvPr id="375" name="Google Shape;375;p42"/>
          <p:cNvPicPr preferRelativeResize="0"/>
          <p:nvPr/>
        </p:nvPicPr>
        <p:blipFill rotWithShape="1">
          <a:blip r:embed="rId4">
            <a:alphaModFix/>
          </a:blip>
          <a:srcRect b="2534"/>
          <a:stretch/>
        </p:blipFill>
        <p:spPr>
          <a:xfrm>
            <a:off x="418375" y="3054250"/>
            <a:ext cx="5309575" cy="1949400"/>
          </a:xfrm>
          <a:prstGeom prst="rect">
            <a:avLst/>
          </a:prstGeom>
          <a:noFill/>
          <a:ln>
            <a:noFill/>
          </a:ln>
        </p:spPr>
      </p:pic>
      <p:pic>
        <p:nvPicPr>
          <p:cNvPr id="376" name="Google Shape;376;p42"/>
          <p:cNvPicPr preferRelativeResize="0"/>
          <p:nvPr/>
        </p:nvPicPr>
        <p:blipFill>
          <a:blip r:embed="rId5">
            <a:alphaModFix/>
          </a:blip>
          <a:stretch>
            <a:fillRect/>
          </a:stretch>
        </p:blipFill>
        <p:spPr>
          <a:xfrm>
            <a:off x="6041975" y="2199187"/>
            <a:ext cx="2650801" cy="1906900"/>
          </a:xfrm>
          <a:prstGeom prst="rect">
            <a:avLst/>
          </a:prstGeom>
          <a:noFill/>
          <a:ln>
            <a:noFill/>
          </a:ln>
        </p:spPr>
      </p:pic>
      <p:cxnSp>
        <p:nvCxnSpPr>
          <p:cNvPr id="377" name="Google Shape;377;p42"/>
          <p:cNvCxnSpPr>
            <a:stCxn id="372" idx="1"/>
            <a:endCxn id="378" idx="0"/>
          </p:cNvCxnSpPr>
          <p:nvPr/>
        </p:nvCxnSpPr>
        <p:spPr>
          <a:xfrm flipH="1">
            <a:off x="2357675" y="1701550"/>
            <a:ext cx="3684300" cy="2198400"/>
          </a:xfrm>
          <a:prstGeom prst="straightConnector1">
            <a:avLst/>
          </a:prstGeom>
          <a:noFill/>
          <a:ln w="9525" cap="flat" cmpd="sng">
            <a:solidFill>
              <a:schemeClr val="dk2"/>
            </a:solidFill>
            <a:prstDash val="solid"/>
            <a:round/>
            <a:headEnd type="none" w="med" len="med"/>
            <a:tailEnd type="triangle" w="med" len="med"/>
          </a:ln>
        </p:spPr>
      </p:cxnSp>
      <p:cxnSp>
        <p:nvCxnSpPr>
          <p:cNvPr id="379" name="Google Shape;379;p42"/>
          <p:cNvCxnSpPr>
            <a:stCxn id="372" idx="1"/>
            <a:endCxn id="380" idx="0"/>
          </p:cNvCxnSpPr>
          <p:nvPr/>
        </p:nvCxnSpPr>
        <p:spPr>
          <a:xfrm flipH="1">
            <a:off x="5034875" y="1701550"/>
            <a:ext cx="1007100" cy="2154300"/>
          </a:xfrm>
          <a:prstGeom prst="straightConnector1">
            <a:avLst/>
          </a:prstGeom>
          <a:noFill/>
          <a:ln w="9525" cap="flat" cmpd="sng">
            <a:solidFill>
              <a:schemeClr val="dk2"/>
            </a:solidFill>
            <a:prstDash val="solid"/>
            <a:round/>
            <a:headEnd type="none" w="med" len="med"/>
            <a:tailEnd type="triangle" w="med" len="med"/>
          </a:ln>
        </p:spPr>
      </p:cxnSp>
      <p:sp>
        <p:nvSpPr>
          <p:cNvPr id="381" name="Google Shape;381;p42"/>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Clustering Analysis: BMI</a:t>
            </a:r>
            <a:endParaRPr sz="3800">
              <a:solidFill>
                <a:srgbClr val="6AA84F"/>
              </a:solidFill>
            </a:endParaRPr>
          </a:p>
        </p:txBody>
      </p:sp>
      <p:sp>
        <p:nvSpPr>
          <p:cNvPr id="378" name="Google Shape;378;p42"/>
          <p:cNvSpPr/>
          <p:nvPr/>
        </p:nvSpPr>
        <p:spPr>
          <a:xfrm>
            <a:off x="1664625" y="3899950"/>
            <a:ext cx="1386000" cy="1103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42"/>
          <p:cNvSpPr/>
          <p:nvPr/>
        </p:nvSpPr>
        <p:spPr>
          <a:xfrm>
            <a:off x="4341950" y="3855950"/>
            <a:ext cx="1386000" cy="1103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42"/>
          <p:cNvSpPr/>
          <p:nvPr/>
        </p:nvSpPr>
        <p:spPr>
          <a:xfrm>
            <a:off x="837475" y="1296675"/>
            <a:ext cx="418800" cy="15747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42"/>
          <p:cNvSpPr/>
          <p:nvPr/>
        </p:nvSpPr>
        <p:spPr>
          <a:xfrm>
            <a:off x="6862100" y="2571750"/>
            <a:ext cx="511500" cy="15318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000"/>
                                        <p:tgtEl>
                                          <p:spTgt spid="382"/>
                                        </p:tgtEl>
                                      </p:cBhvr>
                                    </p:animEffect>
                                    <p:set>
                                      <p:cBhvr>
                                        <p:cTn id="7" dur="1" fill="hold">
                                          <p:stCondLst>
                                            <p:cond delay="1000"/>
                                          </p:stCondLst>
                                        </p:cTn>
                                        <p:tgtEl>
                                          <p:spTgt spid="382"/>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1000"/>
                                        <p:tgtEl>
                                          <p:spTgt spid="383"/>
                                        </p:tgtEl>
                                      </p:cBhvr>
                                    </p:animEffect>
                                    <p:set>
                                      <p:cBhvr>
                                        <p:cTn id="10" dur="1" fill="hold">
                                          <p:stCondLst>
                                            <p:cond delay="1000"/>
                                          </p:stCondLst>
                                        </p:cTn>
                                        <p:tgtEl>
                                          <p:spTgt spid="383"/>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378"/>
                                        </p:tgtEl>
                                        <p:attrNameLst>
                                          <p:attrName>style.visibility</p:attrName>
                                        </p:attrNameLst>
                                      </p:cBhvr>
                                      <p:to>
                                        <p:strVal val="visible"/>
                                      </p:to>
                                    </p:set>
                                    <p:animEffect transition="in" filter="fade">
                                      <p:cBhvr>
                                        <p:cTn id="13" dur="1000"/>
                                        <p:tgtEl>
                                          <p:spTgt spid="378"/>
                                        </p:tgtEl>
                                      </p:cBhvr>
                                    </p:animEffect>
                                  </p:childTnLst>
                                </p:cTn>
                              </p:par>
                              <p:par>
                                <p:cTn id="14" presetID="10" presetClass="entr" presetSubtype="0" fill="hold" nodeType="withEffect">
                                  <p:stCondLst>
                                    <p:cond delay="0"/>
                                  </p:stCondLst>
                                  <p:childTnLst>
                                    <p:set>
                                      <p:cBhvr>
                                        <p:cTn id="15" dur="1" fill="hold">
                                          <p:stCondLst>
                                            <p:cond delay="0"/>
                                          </p:stCondLst>
                                        </p:cTn>
                                        <p:tgtEl>
                                          <p:spTgt spid="380"/>
                                        </p:tgtEl>
                                        <p:attrNameLst>
                                          <p:attrName>style.visibility</p:attrName>
                                        </p:attrNameLst>
                                      </p:cBhvr>
                                      <p:to>
                                        <p:strVal val="visible"/>
                                      </p:to>
                                    </p:set>
                                    <p:animEffect transition="in" filter="fade">
                                      <p:cBhvr>
                                        <p:cTn id="16" dur="1000"/>
                                        <p:tgtEl>
                                          <p:spTgt spid="380"/>
                                        </p:tgtEl>
                                      </p:cBhvr>
                                    </p:animEffect>
                                  </p:childTnLst>
                                </p:cTn>
                              </p:par>
                              <p:par>
                                <p:cTn id="17" presetID="10" presetClass="entr" presetSubtype="0" fill="hold" nodeType="withEffect">
                                  <p:stCondLst>
                                    <p:cond delay="0"/>
                                  </p:stCondLst>
                                  <p:childTnLst>
                                    <p:set>
                                      <p:cBhvr>
                                        <p:cTn id="18" dur="1" fill="hold">
                                          <p:stCondLst>
                                            <p:cond delay="0"/>
                                          </p:stCondLst>
                                        </p:cTn>
                                        <p:tgtEl>
                                          <p:spTgt spid="377"/>
                                        </p:tgtEl>
                                        <p:attrNameLst>
                                          <p:attrName>style.visibility</p:attrName>
                                        </p:attrNameLst>
                                      </p:cBhvr>
                                      <p:to>
                                        <p:strVal val="visible"/>
                                      </p:to>
                                    </p:set>
                                    <p:animEffect transition="in" filter="fade">
                                      <p:cBhvr>
                                        <p:cTn id="19" dur="1000"/>
                                        <p:tgtEl>
                                          <p:spTgt spid="377"/>
                                        </p:tgtEl>
                                      </p:cBhvr>
                                    </p:animEffect>
                                  </p:childTnLst>
                                </p:cTn>
                              </p:par>
                              <p:par>
                                <p:cTn id="20" presetID="10" presetClass="entr" presetSubtype="0" fill="hold" nodeType="withEffect">
                                  <p:stCondLst>
                                    <p:cond delay="0"/>
                                  </p:stCondLst>
                                  <p:childTnLst>
                                    <p:set>
                                      <p:cBhvr>
                                        <p:cTn id="21" dur="1" fill="hold">
                                          <p:stCondLst>
                                            <p:cond delay="0"/>
                                          </p:stCondLst>
                                        </p:cTn>
                                        <p:tgtEl>
                                          <p:spTgt spid="379"/>
                                        </p:tgtEl>
                                        <p:attrNameLst>
                                          <p:attrName>style.visibility</p:attrName>
                                        </p:attrNameLst>
                                      </p:cBhvr>
                                      <p:to>
                                        <p:strVal val="visible"/>
                                      </p:to>
                                    </p:set>
                                    <p:animEffect transition="in" filter="fade">
                                      <p:cBhvr>
                                        <p:cTn id="22" dur="1000"/>
                                        <p:tgtEl>
                                          <p:spTgt spid="379"/>
                                        </p:tgtEl>
                                      </p:cBhvr>
                                    </p:animEffect>
                                  </p:childTnLst>
                                </p:cTn>
                              </p:par>
                              <p:par>
                                <p:cTn id="23" presetID="10" presetClass="entr" presetSubtype="0" fill="hold" nodeType="withEffect">
                                  <p:stCondLst>
                                    <p:cond delay="0"/>
                                  </p:stCondLst>
                                  <p:childTnLst>
                                    <p:set>
                                      <p:cBhvr>
                                        <p:cTn id="24" dur="1" fill="hold">
                                          <p:stCondLst>
                                            <p:cond delay="0"/>
                                          </p:stCondLst>
                                        </p:cTn>
                                        <p:tgtEl>
                                          <p:spTgt spid="372"/>
                                        </p:tgtEl>
                                        <p:attrNameLst>
                                          <p:attrName>style.visibility</p:attrName>
                                        </p:attrNameLst>
                                      </p:cBhvr>
                                      <p:to>
                                        <p:strVal val="visible"/>
                                      </p:to>
                                    </p:set>
                                    <p:animEffect transition="in" filter="fade">
                                      <p:cBhvr>
                                        <p:cTn id="25" dur="1000"/>
                                        <p:tgtEl>
                                          <p:spTgt spid="3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4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22</a:t>
            </a:fld>
            <a:endParaRPr/>
          </a:p>
        </p:txBody>
      </p:sp>
      <p:pic>
        <p:nvPicPr>
          <p:cNvPr id="389" name="Google Shape;389;p43"/>
          <p:cNvPicPr preferRelativeResize="0"/>
          <p:nvPr/>
        </p:nvPicPr>
        <p:blipFill>
          <a:blip r:embed="rId3">
            <a:alphaModFix/>
          </a:blip>
          <a:stretch>
            <a:fillRect/>
          </a:stretch>
        </p:blipFill>
        <p:spPr>
          <a:xfrm>
            <a:off x="434825" y="964025"/>
            <a:ext cx="5279125" cy="2015150"/>
          </a:xfrm>
          <a:prstGeom prst="rect">
            <a:avLst/>
          </a:prstGeom>
          <a:noFill/>
          <a:ln>
            <a:noFill/>
          </a:ln>
        </p:spPr>
      </p:pic>
      <p:pic>
        <p:nvPicPr>
          <p:cNvPr id="390" name="Google Shape;390;p43"/>
          <p:cNvPicPr preferRelativeResize="0"/>
          <p:nvPr/>
        </p:nvPicPr>
        <p:blipFill>
          <a:blip r:embed="rId4">
            <a:alphaModFix/>
          </a:blip>
          <a:stretch>
            <a:fillRect/>
          </a:stretch>
        </p:blipFill>
        <p:spPr>
          <a:xfrm>
            <a:off x="434825" y="3041675"/>
            <a:ext cx="5279125" cy="2055075"/>
          </a:xfrm>
          <a:prstGeom prst="rect">
            <a:avLst/>
          </a:prstGeom>
          <a:noFill/>
          <a:ln>
            <a:noFill/>
          </a:ln>
        </p:spPr>
      </p:pic>
      <p:pic>
        <p:nvPicPr>
          <p:cNvPr id="391" name="Google Shape;391;p43"/>
          <p:cNvPicPr preferRelativeResize="0"/>
          <p:nvPr/>
        </p:nvPicPr>
        <p:blipFill>
          <a:blip r:embed="rId5">
            <a:alphaModFix/>
          </a:blip>
          <a:stretch>
            <a:fillRect/>
          </a:stretch>
        </p:blipFill>
        <p:spPr>
          <a:xfrm>
            <a:off x="6022575" y="2072200"/>
            <a:ext cx="2487575" cy="1944975"/>
          </a:xfrm>
          <a:prstGeom prst="rect">
            <a:avLst/>
          </a:prstGeom>
          <a:noFill/>
          <a:ln>
            <a:noFill/>
          </a:ln>
        </p:spPr>
      </p:pic>
      <p:sp>
        <p:nvSpPr>
          <p:cNvPr id="392" name="Google Shape;392;p43"/>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Clustering Analysis: Lifestage</a:t>
            </a:r>
            <a:endParaRPr sz="3800">
              <a:solidFill>
                <a:srgbClr val="6AA84F"/>
              </a:solidFill>
            </a:endParaRPr>
          </a:p>
        </p:txBody>
      </p:sp>
      <p:sp>
        <p:nvSpPr>
          <p:cNvPr id="393" name="Google Shape;393;p43"/>
          <p:cNvSpPr txBox="1">
            <a:spLocks noGrp="1"/>
          </p:cNvSpPr>
          <p:nvPr>
            <p:ph type="body" idx="1"/>
          </p:nvPr>
        </p:nvSpPr>
        <p:spPr>
          <a:xfrm>
            <a:off x="6022525" y="1181275"/>
            <a:ext cx="2487600" cy="7413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1600"/>
              </a:spcAft>
              <a:buNone/>
            </a:pPr>
            <a:r>
              <a:rPr lang="en-GB"/>
              <a:t>Majority families with young kids</a:t>
            </a:r>
            <a:endParaRPr/>
          </a:p>
        </p:txBody>
      </p:sp>
      <p:sp>
        <p:nvSpPr>
          <p:cNvPr id="394" name="Google Shape;394;p43"/>
          <p:cNvSpPr/>
          <p:nvPr/>
        </p:nvSpPr>
        <p:spPr>
          <a:xfrm>
            <a:off x="3359675" y="1045500"/>
            <a:ext cx="1025400" cy="19338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 name="Google Shape;395;p43"/>
          <p:cNvCxnSpPr>
            <a:stCxn id="393" idx="1"/>
            <a:endCxn id="394" idx="3"/>
          </p:cNvCxnSpPr>
          <p:nvPr/>
        </p:nvCxnSpPr>
        <p:spPr>
          <a:xfrm flipH="1">
            <a:off x="4385125" y="1551925"/>
            <a:ext cx="1637400" cy="4605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600"/>
                                        <p:tgtEl>
                                          <p:spTgt spid="394"/>
                                        </p:tgtEl>
                                      </p:cBhvr>
                                    </p:animEffect>
                                  </p:childTnLst>
                                </p:cTn>
                              </p:par>
                              <p:par>
                                <p:cTn id="8" presetID="10" presetClass="entr" presetSubtype="0" fill="hold" nodeType="withEffect">
                                  <p:stCondLst>
                                    <p:cond delay="0"/>
                                  </p:stCondLst>
                                  <p:childTnLst>
                                    <p:set>
                                      <p:cBhvr>
                                        <p:cTn id="9" dur="1" fill="hold">
                                          <p:stCondLst>
                                            <p:cond delay="0"/>
                                          </p:stCondLst>
                                        </p:cTn>
                                        <p:tgtEl>
                                          <p:spTgt spid="395"/>
                                        </p:tgtEl>
                                        <p:attrNameLst>
                                          <p:attrName>style.visibility</p:attrName>
                                        </p:attrNameLst>
                                      </p:cBhvr>
                                      <p:to>
                                        <p:strVal val="visible"/>
                                      </p:to>
                                    </p:set>
                                    <p:animEffect transition="in" filter="fade">
                                      <p:cBhvr>
                                        <p:cTn id="10" dur="600"/>
                                        <p:tgtEl>
                                          <p:spTgt spid="395"/>
                                        </p:tgtEl>
                                      </p:cBhvr>
                                    </p:animEffect>
                                  </p:childTnLst>
                                </p:cTn>
                              </p:par>
                              <p:par>
                                <p:cTn id="11" presetID="10" presetClass="entr" presetSubtype="0" fill="hold" nodeType="withEffect">
                                  <p:stCondLst>
                                    <p:cond delay="0"/>
                                  </p:stCondLst>
                                  <p:childTnLst>
                                    <p:set>
                                      <p:cBhvr>
                                        <p:cTn id="12" dur="1" fill="hold">
                                          <p:stCondLst>
                                            <p:cond delay="0"/>
                                          </p:stCondLst>
                                        </p:cTn>
                                        <p:tgtEl>
                                          <p:spTgt spid="393"/>
                                        </p:tgtEl>
                                        <p:attrNameLst>
                                          <p:attrName>style.visibility</p:attrName>
                                        </p:attrNameLst>
                                      </p:cBhvr>
                                      <p:to>
                                        <p:strVal val="visible"/>
                                      </p:to>
                                    </p:set>
                                    <p:animEffect transition="in" filter="fade">
                                      <p:cBhvr>
                                        <p:cTn id="13" dur="600"/>
                                        <p:tgtEl>
                                          <p:spTgt spid="393"/>
                                        </p:tgtEl>
                                      </p:cBhvr>
                                    </p:animEffect>
                                  </p:childTnLst>
                                </p:cTn>
                              </p:par>
                              <p:par>
                                <p:cTn id="14" presetID="10" presetClass="entr" presetSubtype="0" fill="hold" nodeType="withEffect">
                                  <p:stCondLst>
                                    <p:cond delay="0"/>
                                  </p:stCondLst>
                                  <p:childTnLst>
                                    <p:set>
                                      <p:cBhvr>
                                        <p:cTn id="15" dur="1" fill="hold">
                                          <p:stCondLst>
                                            <p:cond delay="0"/>
                                          </p:stCondLst>
                                        </p:cTn>
                                        <p:tgtEl>
                                          <p:spTgt spid="393"/>
                                        </p:tgtEl>
                                        <p:attrNameLst>
                                          <p:attrName>style.visibility</p:attrName>
                                        </p:attrNameLst>
                                      </p:cBhvr>
                                      <p:to>
                                        <p:strVal val="visible"/>
                                      </p:to>
                                    </p:set>
                                    <p:animEffect transition="in" filter="fade">
                                      <p:cBhvr>
                                        <p:cTn id="16" dur="1000"/>
                                        <p:tgtEl>
                                          <p:spTgt spid="3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44"/>
          <p:cNvSpPr txBox="1">
            <a:spLocks noGrp="1"/>
          </p:cNvSpPr>
          <p:nvPr>
            <p:ph type="body" idx="1"/>
          </p:nvPr>
        </p:nvSpPr>
        <p:spPr>
          <a:xfrm>
            <a:off x="5662525" y="3093413"/>
            <a:ext cx="2352000" cy="1995300"/>
          </a:xfrm>
          <a:prstGeom prst="rect">
            <a:avLst/>
          </a:prstGeom>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GB" sz="1400" b="1">
                <a:latin typeface="Oxygen"/>
                <a:ea typeface="Oxygen"/>
                <a:cs typeface="Oxygen"/>
                <a:sym typeface="Oxygen"/>
              </a:rPr>
              <a:t> Cluster 0:</a:t>
            </a:r>
            <a:r>
              <a:rPr lang="en-GB" sz="1400"/>
              <a:t>    Low-Mid </a:t>
            </a:r>
            <a:endParaRPr sz="1400"/>
          </a:p>
          <a:p>
            <a:pPr marL="0" lvl="0" indent="0" algn="l" rtl="0">
              <a:lnSpc>
                <a:spcPct val="100000"/>
              </a:lnSpc>
              <a:spcBef>
                <a:spcPts val="1600"/>
              </a:spcBef>
              <a:spcAft>
                <a:spcPts val="0"/>
              </a:spcAft>
              <a:buNone/>
            </a:pPr>
            <a:r>
              <a:rPr lang="en-GB" sz="1400" b="1">
                <a:latin typeface="Oxygen"/>
                <a:ea typeface="Oxygen"/>
                <a:cs typeface="Oxygen"/>
                <a:sym typeface="Oxygen"/>
              </a:rPr>
              <a:t> Cluster 1:</a:t>
            </a:r>
            <a:r>
              <a:rPr lang="en-GB" sz="1400"/>
              <a:t>     Mid</a:t>
            </a:r>
            <a:endParaRPr sz="1400"/>
          </a:p>
          <a:p>
            <a:pPr marL="0" lvl="0" indent="0" algn="l" rtl="0">
              <a:lnSpc>
                <a:spcPct val="100000"/>
              </a:lnSpc>
              <a:spcBef>
                <a:spcPts val="1600"/>
              </a:spcBef>
              <a:spcAft>
                <a:spcPts val="0"/>
              </a:spcAft>
              <a:buNone/>
            </a:pPr>
            <a:r>
              <a:rPr lang="en-GB" sz="1400" b="1">
                <a:latin typeface="Oxygen"/>
                <a:ea typeface="Oxygen"/>
                <a:cs typeface="Oxygen"/>
                <a:sym typeface="Oxygen"/>
              </a:rPr>
              <a:t> Cluster 2:</a:t>
            </a:r>
            <a:r>
              <a:rPr lang="en-GB" sz="1400"/>
              <a:t>    Low</a:t>
            </a:r>
            <a:endParaRPr sz="1400"/>
          </a:p>
          <a:p>
            <a:pPr marL="0" lvl="0" indent="0" algn="l" rtl="0">
              <a:lnSpc>
                <a:spcPct val="100000"/>
              </a:lnSpc>
              <a:spcBef>
                <a:spcPts val="1600"/>
              </a:spcBef>
              <a:spcAft>
                <a:spcPts val="0"/>
              </a:spcAft>
              <a:buNone/>
            </a:pPr>
            <a:r>
              <a:rPr lang="en-GB" sz="1400" b="1">
                <a:latin typeface="Oxygen"/>
                <a:ea typeface="Oxygen"/>
                <a:cs typeface="Oxygen"/>
                <a:sym typeface="Oxygen"/>
              </a:rPr>
              <a:t> Cluster 3:</a:t>
            </a:r>
            <a:r>
              <a:rPr lang="en-GB" sz="1400"/>
              <a:t>    Low</a:t>
            </a:r>
            <a:endParaRPr sz="1400"/>
          </a:p>
          <a:p>
            <a:pPr marL="0" lvl="0" indent="0" algn="l" rtl="0">
              <a:lnSpc>
                <a:spcPct val="100000"/>
              </a:lnSpc>
              <a:spcBef>
                <a:spcPts val="1600"/>
              </a:spcBef>
              <a:spcAft>
                <a:spcPts val="1600"/>
              </a:spcAft>
              <a:buNone/>
            </a:pPr>
            <a:r>
              <a:rPr lang="en-GB" sz="1400" b="1">
                <a:latin typeface="Oxygen"/>
                <a:ea typeface="Oxygen"/>
                <a:cs typeface="Oxygen"/>
                <a:sym typeface="Oxygen"/>
              </a:rPr>
              <a:t> Cluster 4:</a:t>
            </a:r>
            <a:r>
              <a:rPr lang="en-GB" sz="1400"/>
              <a:t>    Mid</a:t>
            </a:r>
            <a:endParaRPr sz="1200"/>
          </a:p>
        </p:txBody>
      </p:sp>
      <p:sp>
        <p:nvSpPr>
          <p:cNvPr id="401" name="Google Shape;401;p4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23</a:t>
            </a:fld>
            <a:endParaRPr/>
          </a:p>
        </p:txBody>
      </p:sp>
      <p:pic>
        <p:nvPicPr>
          <p:cNvPr id="402" name="Google Shape;402;p44"/>
          <p:cNvPicPr preferRelativeResize="0"/>
          <p:nvPr/>
        </p:nvPicPr>
        <p:blipFill>
          <a:blip r:embed="rId3">
            <a:alphaModFix/>
          </a:blip>
          <a:stretch>
            <a:fillRect/>
          </a:stretch>
        </p:blipFill>
        <p:spPr>
          <a:xfrm>
            <a:off x="423925" y="985500"/>
            <a:ext cx="4990774" cy="1995300"/>
          </a:xfrm>
          <a:prstGeom prst="rect">
            <a:avLst/>
          </a:prstGeom>
          <a:noFill/>
          <a:ln>
            <a:noFill/>
          </a:ln>
        </p:spPr>
      </p:pic>
      <p:pic>
        <p:nvPicPr>
          <p:cNvPr id="403" name="Google Shape;403;p44"/>
          <p:cNvPicPr preferRelativeResize="0"/>
          <p:nvPr/>
        </p:nvPicPr>
        <p:blipFill rotWithShape="1">
          <a:blip r:embed="rId4">
            <a:alphaModFix/>
          </a:blip>
          <a:srcRect t="2629"/>
          <a:stretch/>
        </p:blipFill>
        <p:spPr>
          <a:xfrm>
            <a:off x="423925" y="3093425"/>
            <a:ext cx="4990774" cy="1995275"/>
          </a:xfrm>
          <a:prstGeom prst="rect">
            <a:avLst/>
          </a:prstGeom>
          <a:noFill/>
          <a:ln>
            <a:noFill/>
          </a:ln>
        </p:spPr>
      </p:pic>
      <p:pic>
        <p:nvPicPr>
          <p:cNvPr id="404" name="Google Shape;404;p44"/>
          <p:cNvPicPr preferRelativeResize="0"/>
          <p:nvPr/>
        </p:nvPicPr>
        <p:blipFill>
          <a:blip r:embed="rId5">
            <a:alphaModFix/>
          </a:blip>
          <a:stretch>
            <a:fillRect/>
          </a:stretch>
        </p:blipFill>
        <p:spPr>
          <a:xfrm>
            <a:off x="5625225" y="985512"/>
            <a:ext cx="2389300" cy="1995275"/>
          </a:xfrm>
          <a:prstGeom prst="rect">
            <a:avLst/>
          </a:prstGeom>
          <a:noFill/>
          <a:ln>
            <a:noFill/>
          </a:ln>
        </p:spPr>
      </p:pic>
      <p:sp>
        <p:nvSpPr>
          <p:cNvPr id="405" name="Google Shape;405;p44"/>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Clustering Analysis: Income</a:t>
            </a:r>
            <a:endParaRPr sz="3800">
              <a:solidFill>
                <a:srgbClr val="6AA84F"/>
              </a:solidFill>
            </a:endParaRPr>
          </a:p>
        </p:txBody>
      </p:sp>
      <p:sp>
        <p:nvSpPr>
          <p:cNvPr id="406" name="Google Shape;406;p44"/>
          <p:cNvSpPr/>
          <p:nvPr/>
        </p:nvSpPr>
        <p:spPr>
          <a:xfrm>
            <a:off x="770350" y="3471625"/>
            <a:ext cx="797400" cy="15852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p:nvPr/>
        </p:nvSpPr>
        <p:spPr>
          <a:xfrm>
            <a:off x="3216450" y="3223425"/>
            <a:ext cx="873000" cy="1888200"/>
          </a:xfrm>
          <a:prstGeom prst="rect">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2"/>
                                        </p:tgtEl>
                                        <p:attrNameLst>
                                          <p:attrName>style.visibility</p:attrName>
                                        </p:attrNameLst>
                                      </p:cBhvr>
                                      <p:to>
                                        <p:strVal val="visible"/>
                                      </p:to>
                                    </p:set>
                                    <p:animEffect transition="in" filter="fade">
                                      <p:cBhvr>
                                        <p:cTn id="7" dur="1000"/>
                                        <p:tgtEl>
                                          <p:spTgt spid="402"/>
                                        </p:tgtEl>
                                      </p:cBhvr>
                                    </p:animEffect>
                                  </p:childTnLst>
                                </p:cTn>
                              </p:par>
                              <p:par>
                                <p:cTn id="8" presetID="10" presetClass="entr" presetSubtype="0" fill="hold" nodeType="withEffect">
                                  <p:stCondLst>
                                    <p:cond delay="0"/>
                                  </p:stCondLst>
                                  <p:childTnLst>
                                    <p:set>
                                      <p:cBhvr>
                                        <p:cTn id="9" dur="1" fill="hold">
                                          <p:stCondLst>
                                            <p:cond delay="0"/>
                                          </p:stCondLst>
                                        </p:cTn>
                                        <p:tgtEl>
                                          <p:spTgt spid="403"/>
                                        </p:tgtEl>
                                        <p:attrNameLst>
                                          <p:attrName>style.visibility</p:attrName>
                                        </p:attrNameLst>
                                      </p:cBhvr>
                                      <p:to>
                                        <p:strVal val="visible"/>
                                      </p:to>
                                    </p:set>
                                    <p:animEffect transition="in" filter="fade">
                                      <p:cBhvr>
                                        <p:cTn id="10" dur="1000"/>
                                        <p:tgtEl>
                                          <p:spTgt spid="403"/>
                                        </p:tgtEl>
                                      </p:cBhvr>
                                    </p:animEffect>
                                  </p:childTnLst>
                                </p:cTn>
                              </p:par>
                              <p:par>
                                <p:cTn id="11" presetID="10" presetClass="entr" presetSubtype="0" fill="hold" nodeType="withEffect">
                                  <p:stCondLst>
                                    <p:cond delay="0"/>
                                  </p:stCondLst>
                                  <p:childTnLst>
                                    <p:set>
                                      <p:cBhvr>
                                        <p:cTn id="12" dur="1" fill="hold">
                                          <p:stCondLst>
                                            <p:cond delay="0"/>
                                          </p:stCondLst>
                                        </p:cTn>
                                        <p:tgtEl>
                                          <p:spTgt spid="404"/>
                                        </p:tgtEl>
                                        <p:attrNameLst>
                                          <p:attrName>style.visibility</p:attrName>
                                        </p:attrNameLst>
                                      </p:cBhvr>
                                      <p:to>
                                        <p:strVal val="visible"/>
                                      </p:to>
                                    </p:set>
                                    <p:animEffect transition="in" filter="fade">
                                      <p:cBhvr>
                                        <p:cTn id="13" dur="1000"/>
                                        <p:tgtEl>
                                          <p:spTgt spid="404"/>
                                        </p:tgtEl>
                                      </p:cBhvr>
                                    </p:animEffect>
                                  </p:childTnLst>
                                </p:cTn>
                              </p:par>
                              <p:par>
                                <p:cTn id="14" presetID="10" presetClass="entr" presetSubtype="0" fill="hold" nodeType="withEffect">
                                  <p:stCondLst>
                                    <p:cond delay="0"/>
                                  </p:stCondLst>
                                  <p:childTnLst>
                                    <p:set>
                                      <p:cBhvr>
                                        <p:cTn id="15" dur="1" fill="hold">
                                          <p:stCondLst>
                                            <p:cond delay="0"/>
                                          </p:stCondLst>
                                        </p:cTn>
                                        <p:tgtEl>
                                          <p:spTgt spid="400"/>
                                        </p:tgtEl>
                                        <p:attrNameLst>
                                          <p:attrName>style.visibility</p:attrName>
                                        </p:attrNameLst>
                                      </p:cBhvr>
                                      <p:to>
                                        <p:strVal val="visible"/>
                                      </p:to>
                                    </p:set>
                                    <p:animEffect transition="in" filter="fade">
                                      <p:cBhvr>
                                        <p:cTn id="16" dur="1000"/>
                                        <p:tgtEl>
                                          <p:spTgt spid="400"/>
                                        </p:tgtEl>
                                      </p:cBhvr>
                                    </p:animEffect>
                                  </p:childTnLst>
                                </p:cTn>
                              </p:par>
                              <p:par>
                                <p:cTn id="17" presetID="10" presetClass="entr" presetSubtype="0" fill="hold" nodeType="withEffect">
                                  <p:stCondLst>
                                    <p:cond delay="0"/>
                                  </p:stCondLst>
                                  <p:childTnLst>
                                    <p:set>
                                      <p:cBhvr>
                                        <p:cTn id="18" dur="1" fill="hold">
                                          <p:stCondLst>
                                            <p:cond delay="0"/>
                                          </p:stCondLst>
                                        </p:cTn>
                                        <p:tgtEl>
                                          <p:spTgt spid="406"/>
                                        </p:tgtEl>
                                        <p:attrNameLst>
                                          <p:attrName>style.visibility</p:attrName>
                                        </p:attrNameLst>
                                      </p:cBhvr>
                                      <p:to>
                                        <p:strVal val="visible"/>
                                      </p:to>
                                    </p:set>
                                    <p:animEffect transition="in" filter="fade">
                                      <p:cBhvr>
                                        <p:cTn id="19" dur="1000"/>
                                        <p:tgtEl>
                                          <p:spTgt spid="406"/>
                                        </p:tgtEl>
                                      </p:cBhvr>
                                    </p:animEffect>
                                  </p:childTnLst>
                                </p:cTn>
                              </p:par>
                              <p:par>
                                <p:cTn id="20" presetID="10" presetClass="entr" presetSubtype="0" fill="hold" nodeType="withEffect">
                                  <p:stCondLst>
                                    <p:cond delay="0"/>
                                  </p:stCondLst>
                                  <p:childTnLst>
                                    <p:set>
                                      <p:cBhvr>
                                        <p:cTn id="21" dur="1" fill="hold">
                                          <p:stCondLst>
                                            <p:cond delay="0"/>
                                          </p:stCondLst>
                                        </p:cTn>
                                        <p:tgtEl>
                                          <p:spTgt spid="407"/>
                                        </p:tgtEl>
                                        <p:attrNameLst>
                                          <p:attrName>style.visibility</p:attrName>
                                        </p:attrNameLst>
                                      </p:cBhvr>
                                      <p:to>
                                        <p:strVal val="visible"/>
                                      </p:to>
                                    </p:set>
                                    <p:animEffect transition="in" filter="fade">
                                      <p:cBhvr>
                                        <p:cTn id="22" dur="1900"/>
                                        <p:tgtEl>
                                          <p:spTgt spid="4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24</a:t>
            </a:fld>
            <a:endParaRPr/>
          </a:p>
        </p:txBody>
      </p:sp>
      <p:graphicFrame>
        <p:nvGraphicFramePr>
          <p:cNvPr id="413" name="Google Shape;413;p45"/>
          <p:cNvGraphicFramePr/>
          <p:nvPr/>
        </p:nvGraphicFramePr>
        <p:xfrm>
          <a:off x="484475" y="1064112"/>
          <a:ext cx="3000000" cy="3000000"/>
        </p:xfrm>
        <a:graphic>
          <a:graphicData uri="http://schemas.openxmlformats.org/drawingml/2006/table">
            <a:tbl>
              <a:tblPr>
                <a:noFill/>
                <a:tableStyleId>{1DB66055-1189-4C16-8AC6-4564BEF98AD3}</a:tableStyleId>
              </a:tblPr>
              <a:tblGrid>
                <a:gridCol w="1000150">
                  <a:extLst>
                    <a:ext uri="{9D8B030D-6E8A-4147-A177-3AD203B41FA5}">
                      <a16:colId xmlns:a16="http://schemas.microsoft.com/office/drawing/2014/main" val="20000"/>
                    </a:ext>
                  </a:extLst>
                </a:gridCol>
                <a:gridCol w="3787800">
                  <a:extLst>
                    <a:ext uri="{9D8B030D-6E8A-4147-A177-3AD203B41FA5}">
                      <a16:colId xmlns:a16="http://schemas.microsoft.com/office/drawing/2014/main" val="20001"/>
                    </a:ext>
                  </a:extLst>
                </a:gridCol>
                <a:gridCol w="3068175">
                  <a:extLst>
                    <a:ext uri="{9D8B030D-6E8A-4147-A177-3AD203B41FA5}">
                      <a16:colId xmlns:a16="http://schemas.microsoft.com/office/drawing/2014/main" val="20002"/>
                    </a:ext>
                  </a:extLst>
                </a:gridCol>
              </a:tblGrid>
              <a:tr h="408325">
                <a:tc>
                  <a:txBody>
                    <a:bodyPr/>
                    <a:lstStyle/>
                    <a:p>
                      <a:pPr marL="0" lvl="0" indent="0" algn="ctr" rtl="0">
                        <a:spcBef>
                          <a:spcPts val="0"/>
                        </a:spcBef>
                        <a:spcAft>
                          <a:spcPts val="0"/>
                        </a:spcAft>
                        <a:buNone/>
                      </a:pPr>
                      <a:r>
                        <a:rPr lang="en-GB" b="1">
                          <a:latin typeface="Oxygen"/>
                          <a:ea typeface="Oxygen"/>
                          <a:cs typeface="Oxygen"/>
                          <a:sym typeface="Oxygen"/>
                        </a:rPr>
                        <a:t>Cluster</a:t>
                      </a:r>
                      <a:endParaRPr b="1">
                        <a:latin typeface="Oxygen"/>
                        <a:ea typeface="Oxygen"/>
                        <a:cs typeface="Oxygen"/>
                        <a:sym typeface="Oxygen"/>
                      </a:endParaRPr>
                    </a:p>
                  </a:txBody>
                  <a:tcPr marL="91425" marR="91425" marT="91425" marB="91425"/>
                </a:tc>
                <a:tc>
                  <a:txBody>
                    <a:bodyPr/>
                    <a:lstStyle/>
                    <a:p>
                      <a:pPr marL="0" lvl="0" indent="0" algn="l" rtl="0">
                        <a:spcBef>
                          <a:spcPts val="0"/>
                        </a:spcBef>
                        <a:spcAft>
                          <a:spcPts val="0"/>
                        </a:spcAft>
                        <a:buNone/>
                      </a:pPr>
                      <a:r>
                        <a:rPr lang="en-GB" b="1">
                          <a:latin typeface="Oxygen"/>
                          <a:ea typeface="Oxygen"/>
                          <a:cs typeface="Oxygen"/>
                          <a:sym typeface="Oxygen"/>
                        </a:rPr>
                        <a:t>Main Cluster Features</a:t>
                      </a:r>
                      <a:endParaRPr b="1">
                        <a:latin typeface="Oxygen"/>
                        <a:ea typeface="Oxygen"/>
                        <a:cs typeface="Oxygen"/>
                        <a:sym typeface="Oxygen"/>
                      </a:endParaRPr>
                    </a:p>
                  </a:txBody>
                  <a:tcPr marL="91425" marR="91425" marT="91425" marB="91425"/>
                </a:tc>
                <a:tc>
                  <a:txBody>
                    <a:bodyPr/>
                    <a:lstStyle/>
                    <a:p>
                      <a:pPr marL="0" lvl="0" indent="0" algn="l" rtl="0">
                        <a:spcBef>
                          <a:spcPts val="0"/>
                        </a:spcBef>
                        <a:spcAft>
                          <a:spcPts val="0"/>
                        </a:spcAft>
                        <a:buNone/>
                      </a:pPr>
                      <a:r>
                        <a:rPr lang="en-GB" b="1">
                          <a:latin typeface="Oxygen"/>
                          <a:ea typeface="Oxygen"/>
                          <a:cs typeface="Oxygen"/>
                          <a:sym typeface="Oxygen"/>
                        </a:rPr>
                        <a:t>Cluster Name</a:t>
                      </a:r>
                      <a:endParaRPr b="1">
                        <a:latin typeface="Oxygen"/>
                        <a:ea typeface="Oxygen"/>
                        <a:cs typeface="Oxygen"/>
                        <a:sym typeface="Oxygen"/>
                      </a:endParaRPr>
                    </a:p>
                  </a:txBody>
                  <a:tcPr marL="91425" marR="91425" marT="91425" marB="91425"/>
                </a:tc>
                <a:extLst>
                  <a:ext uri="{0D108BD9-81ED-4DB2-BD59-A6C34878D82A}">
                    <a16:rowId xmlns:a16="http://schemas.microsoft.com/office/drawing/2014/main" val="10000"/>
                  </a:ext>
                </a:extLst>
              </a:tr>
              <a:tr h="559900">
                <a:tc>
                  <a:txBody>
                    <a:bodyPr/>
                    <a:lstStyle/>
                    <a:p>
                      <a:pPr marL="0" lvl="0" indent="0" algn="ctr" rtl="0">
                        <a:spcBef>
                          <a:spcPts val="0"/>
                        </a:spcBef>
                        <a:spcAft>
                          <a:spcPts val="0"/>
                        </a:spcAft>
                        <a:buNone/>
                      </a:pPr>
                      <a:r>
                        <a:rPr lang="en-GB">
                          <a:latin typeface="Oxygen"/>
                          <a:ea typeface="Oxygen"/>
                          <a:cs typeface="Oxygen"/>
                          <a:sym typeface="Oxygen"/>
                        </a:rPr>
                        <a:t>0</a:t>
                      </a:r>
                      <a:endParaRPr>
                        <a:latin typeface="Oxygen"/>
                        <a:ea typeface="Oxygen"/>
                        <a:cs typeface="Oxygen"/>
                        <a:sym typeface="Oxygen"/>
                      </a:endParaRPr>
                    </a:p>
                  </a:txBody>
                  <a:tcPr marL="91425" marR="91425" marT="91425" marB="91425" anchor="ctr"/>
                </a:tc>
                <a:tc>
                  <a:txBody>
                    <a:bodyPr/>
                    <a:lstStyle/>
                    <a:p>
                      <a:pPr marL="457200" lvl="0" indent="-298450" algn="l" rtl="0">
                        <a:lnSpc>
                          <a:spcPct val="115000"/>
                        </a:lnSpc>
                        <a:spcBef>
                          <a:spcPts val="0"/>
                        </a:spcBef>
                        <a:spcAft>
                          <a:spcPts val="0"/>
                        </a:spcAft>
                        <a:buClr>
                          <a:schemeClr val="dk1"/>
                        </a:buClr>
                        <a:buSzPts val="1100"/>
                        <a:buFont typeface="Oxygen"/>
                        <a:buChar char="●"/>
                      </a:pPr>
                      <a:r>
                        <a:rPr lang="en-GB" sz="1100">
                          <a:solidFill>
                            <a:schemeClr val="dk1"/>
                          </a:solidFill>
                          <a:latin typeface="Oxygen"/>
                          <a:ea typeface="Oxygen"/>
                          <a:cs typeface="Oxygen"/>
                          <a:sym typeface="Oxygen"/>
                        </a:rPr>
                        <a:t>Domesticated baskets</a:t>
                      </a:r>
                      <a:endParaRPr sz="1100">
                        <a:solidFill>
                          <a:schemeClr val="dk1"/>
                        </a:solidFill>
                        <a:latin typeface="Oxygen"/>
                        <a:ea typeface="Oxygen"/>
                        <a:cs typeface="Oxygen"/>
                        <a:sym typeface="Oxygen"/>
                      </a:endParaRPr>
                    </a:p>
                    <a:p>
                      <a:pPr marL="457200" lvl="0" indent="-298450" algn="l" rtl="0">
                        <a:lnSpc>
                          <a:spcPct val="115000"/>
                        </a:lnSpc>
                        <a:spcBef>
                          <a:spcPts val="0"/>
                        </a:spcBef>
                        <a:spcAft>
                          <a:spcPts val="0"/>
                        </a:spcAft>
                        <a:buClr>
                          <a:schemeClr val="dk1"/>
                        </a:buClr>
                        <a:buSzPts val="1100"/>
                        <a:buFont typeface="Oxygen"/>
                        <a:buChar char="●"/>
                      </a:pPr>
                      <a:r>
                        <a:rPr lang="en-GB" sz="1100">
                          <a:solidFill>
                            <a:schemeClr val="dk1"/>
                          </a:solidFill>
                          <a:latin typeface="Oxygen"/>
                          <a:ea typeface="Oxygen"/>
                          <a:cs typeface="Oxygen"/>
                          <a:sym typeface="Oxygen"/>
                        </a:rPr>
                        <a:t>Most indicators are average</a:t>
                      </a:r>
                      <a:endParaRPr sz="1100">
                        <a:solidFill>
                          <a:schemeClr val="dk1"/>
                        </a:solidFill>
                        <a:latin typeface="Oxygen"/>
                        <a:ea typeface="Oxygen"/>
                        <a:cs typeface="Oxygen"/>
                        <a:sym typeface="Oxygen"/>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200" i="1">
                          <a:solidFill>
                            <a:schemeClr val="dk1"/>
                          </a:solidFill>
                          <a:latin typeface="Oxygen"/>
                          <a:ea typeface="Oxygen"/>
                          <a:cs typeface="Oxygen"/>
                          <a:sym typeface="Oxygen"/>
                        </a:rPr>
                        <a:t>Average Consumer</a:t>
                      </a:r>
                      <a:endParaRPr sz="1200">
                        <a:latin typeface="Oxygen"/>
                        <a:ea typeface="Oxygen"/>
                        <a:cs typeface="Oxygen"/>
                        <a:sym typeface="Oxygen"/>
                      </a:endParaRPr>
                    </a:p>
                  </a:txBody>
                  <a:tcPr marL="91425" marR="91425" marT="91425" marB="91425" anchor="ctr"/>
                </a:tc>
                <a:extLst>
                  <a:ext uri="{0D108BD9-81ED-4DB2-BD59-A6C34878D82A}">
                    <a16:rowId xmlns:a16="http://schemas.microsoft.com/office/drawing/2014/main" val="10001"/>
                  </a:ext>
                </a:extLst>
              </a:tr>
              <a:tr h="629850">
                <a:tc>
                  <a:txBody>
                    <a:bodyPr/>
                    <a:lstStyle/>
                    <a:p>
                      <a:pPr marL="0" lvl="0" indent="0" algn="ctr" rtl="0">
                        <a:spcBef>
                          <a:spcPts val="0"/>
                        </a:spcBef>
                        <a:spcAft>
                          <a:spcPts val="0"/>
                        </a:spcAft>
                        <a:buNone/>
                      </a:pPr>
                      <a:r>
                        <a:rPr lang="en-GB">
                          <a:latin typeface="Oxygen"/>
                          <a:ea typeface="Oxygen"/>
                          <a:cs typeface="Oxygen"/>
                          <a:sym typeface="Oxygen"/>
                        </a:rPr>
                        <a:t>1</a:t>
                      </a:r>
                      <a:endParaRPr>
                        <a:latin typeface="Oxygen"/>
                        <a:ea typeface="Oxygen"/>
                        <a:cs typeface="Oxygen"/>
                        <a:sym typeface="Oxygen"/>
                      </a:endParaRPr>
                    </a:p>
                  </a:txBody>
                  <a:tcPr marL="91425" marR="91425" marT="91425" marB="91425" anchor="ctr"/>
                </a:tc>
                <a:tc>
                  <a:txBody>
                    <a:bodyPr/>
                    <a:lstStyle/>
                    <a:p>
                      <a:pPr marL="457200" lvl="0" indent="-298450" algn="l" rtl="0">
                        <a:spcBef>
                          <a:spcPts val="0"/>
                        </a:spcBef>
                        <a:spcAft>
                          <a:spcPts val="0"/>
                        </a:spcAft>
                        <a:buSzPts val="1100"/>
                        <a:buFont typeface="Oxygen"/>
                        <a:buChar char="●"/>
                      </a:pPr>
                      <a:r>
                        <a:rPr lang="en-GB" sz="1100">
                          <a:latin typeface="Oxygen"/>
                          <a:ea typeface="Oxygen"/>
                          <a:cs typeface="Oxygen"/>
                          <a:sym typeface="Oxygen"/>
                        </a:rPr>
                        <a:t>Low support for cooking goods</a:t>
                      </a:r>
                      <a:endParaRPr sz="1100">
                        <a:latin typeface="Oxygen"/>
                        <a:ea typeface="Oxygen"/>
                        <a:cs typeface="Oxygen"/>
                        <a:sym typeface="Oxygen"/>
                      </a:endParaRPr>
                    </a:p>
                    <a:p>
                      <a:pPr marL="457200" lvl="0" indent="-298450" algn="l" rtl="0">
                        <a:spcBef>
                          <a:spcPts val="0"/>
                        </a:spcBef>
                        <a:spcAft>
                          <a:spcPts val="0"/>
                        </a:spcAft>
                        <a:buSzPts val="1100"/>
                        <a:buFont typeface="Oxygen"/>
                        <a:buChar char="●"/>
                      </a:pPr>
                      <a:r>
                        <a:rPr lang="en-GB" sz="1100">
                          <a:latin typeface="Oxygen"/>
                          <a:ea typeface="Oxygen"/>
                          <a:cs typeface="Oxygen"/>
                          <a:sym typeface="Oxygen"/>
                        </a:rPr>
                        <a:t>Mostly consist of nesting families</a:t>
                      </a:r>
                      <a:endParaRPr sz="1100">
                        <a:latin typeface="Oxygen"/>
                        <a:ea typeface="Oxygen"/>
                        <a:cs typeface="Oxygen"/>
                        <a:sym typeface="Oxygen"/>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200" i="1">
                          <a:solidFill>
                            <a:schemeClr val="dk1"/>
                          </a:solidFill>
                          <a:latin typeface="Oxygen"/>
                          <a:ea typeface="Oxygen"/>
                          <a:cs typeface="Oxygen"/>
                          <a:sym typeface="Oxygen"/>
                        </a:rPr>
                        <a:t>Families with young children who seldom cook</a:t>
                      </a:r>
                      <a:endParaRPr sz="1200">
                        <a:latin typeface="Oxygen"/>
                        <a:ea typeface="Oxygen"/>
                        <a:cs typeface="Oxygen"/>
                        <a:sym typeface="Oxygen"/>
                      </a:endParaRPr>
                    </a:p>
                  </a:txBody>
                  <a:tcPr marL="91425" marR="91425" marT="91425" marB="91425" anchor="ctr"/>
                </a:tc>
                <a:extLst>
                  <a:ext uri="{0D108BD9-81ED-4DB2-BD59-A6C34878D82A}">
                    <a16:rowId xmlns:a16="http://schemas.microsoft.com/office/drawing/2014/main" val="10002"/>
                  </a:ext>
                </a:extLst>
              </a:tr>
              <a:tr h="533975">
                <a:tc>
                  <a:txBody>
                    <a:bodyPr/>
                    <a:lstStyle/>
                    <a:p>
                      <a:pPr marL="0" lvl="0" indent="0" algn="ctr" rtl="0">
                        <a:spcBef>
                          <a:spcPts val="0"/>
                        </a:spcBef>
                        <a:spcAft>
                          <a:spcPts val="0"/>
                        </a:spcAft>
                        <a:buNone/>
                      </a:pPr>
                      <a:r>
                        <a:rPr lang="en-GB">
                          <a:latin typeface="Oxygen"/>
                          <a:ea typeface="Oxygen"/>
                          <a:cs typeface="Oxygen"/>
                          <a:sym typeface="Oxygen"/>
                        </a:rPr>
                        <a:t>2</a:t>
                      </a:r>
                      <a:endParaRPr>
                        <a:latin typeface="Oxygen"/>
                        <a:ea typeface="Oxygen"/>
                        <a:cs typeface="Oxygen"/>
                        <a:sym typeface="Oxygen"/>
                      </a:endParaRPr>
                    </a:p>
                  </a:txBody>
                  <a:tcPr marL="91425" marR="91425" marT="91425" marB="91425" anchor="ctr"/>
                </a:tc>
                <a:tc>
                  <a:txBody>
                    <a:bodyPr/>
                    <a:lstStyle/>
                    <a:p>
                      <a:pPr marL="457200" lvl="0" indent="-298450" algn="l" rtl="0">
                        <a:spcBef>
                          <a:spcPts val="0"/>
                        </a:spcBef>
                        <a:spcAft>
                          <a:spcPts val="0"/>
                        </a:spcAft>
                        <a:buClr>
                          <a:schemeClr val="dk1"/>
                        </a:buClr>
                        <a:buSzPts val="1100"/>
                        <a:buFont typeface="Oxygen"/>
                        <a:buChar char="●"/>
                      </a:pPr>
                      <a:r>
                        <a:rPr lang="en-GB" sz="1100">
                          <a:solidFill>
                            <a:schemeClr val="dk1"/>
                          </a:solidFill>
                          <a:latin typeface="Oxygen"/>
                          <a:ea typeface="Oxygen"/>
                          <a:cs typeface="Oxygen"/>
                          <a:sym typeface="Oxygen"/>
                        </a:rPr>
                        <a:t>Highest relative support for cooking goods</a:t>
                      </a:r>
                      <a:endParaRPr sz="1100">
                        <a:solidFill>
                          <a:schemeClr val="dk1"/>
                        </a:solidFill>
                        <a:latin typeface="Oxygen"/>
                        <a:ea typeface="Oxygen"/>
                        <a:cs typeface="Oxygen"/>
                        <a:sym typeface="Oxygen"/>
                      </a:endParaRPr>
                    </a:p>
                    <a:p>
                      <a:pPr marL="457200" lvl="0" indent="-298450" algn="l" rtl="0">
                        <a:spcBef>
                          <a:spcPts val="0"/>
                        </a:spcBef>
                        <a:spcAft>
                          <a:spcPts val="0"/>
                        </a:spcAft>
                        <a:buClr>
                          <a:schemeClr val="dk1"/>
                        </a:buClr>
                        <a:buSzPts val="1100"/>
                        <a:buFont typeface="Oxygen"/>
                        <a:buChar char="●"/>
                      </a:pPr>
                      <a:r>
                        <a:rPr lang="en-GB" sz="1100">
                          <a:solidFill>
                            <a:schemeClr val="dk1"/>
                          </a:solidFill>
                          <a:latin typeface="Oxygen"/>
                          <a:ea typeface="Oxygen"/>
                          <a:cs typeface="Oxygen"/>
                          <a:sym typeface="Oxygen"/>
                        </a:rPr>
                        <a:t>High proportion of young people</a:t>
                      </a:r>
                      <a:endParaRPr sz="1100">
                        <a:solidFill>
                          <a:schemeClr val="dk1"/>
                        </a:solidFill>
                        <a:latin typeface="Oxygen"/>
                        <a:ea typeface="Oxygen"/>
                        <a:cs typeface="Oxygen"/>
                        <a:sym typeface="Oxygen"/>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200" i="1">
                          <a:solidFill>
                            <a:schemeClr val="dk1"/>
                          </a:solidFill>
                          <a:latin typeface="Oxygen"/>
                          <a:ea typeface="Oxygen"/>
                          <a:cs typeface="Oxygen"/>
                          <a:sym typeface="Oxygen"/>
                        </a:rPr>
                        <a:t>People that cook often</a:t>
                      </a:r>
                      <a:endParaRPr sz="1200">
                        <a:latin typeface="Oxygen"/>
                        <a:ea typeface="Oxygen"/>
                        <a:cs typeface="Oxygen"/>
                        <a:sym typeface="Oxygen"/>
                      </a:endParaRPr>
                    </a:p>
                  </a:txBody>
                  <a:tcPr marL="91425" marR="91425" marT="91425" marB="91425" anchor="ctr"/>
                </a:tc>
                <a:extLst>
                  <a:ext uri="{0D108BD9-81ED-4DB2-BD59-A6C34878D82A}">
                    <a16:rowId xmlns:a16="http://schemas.microsoft.com/office/drawing/2014/main" val="10003"/>
                  </a:ext>
                </a:extLst>
              </a:tr>
              <a:tr h="706750">
                <a:tc>
                  <a:txBody>
                    <a:bodyPr/>
                    <a:lstStyle/>
                    <a:p>
                      <a:pPr marL="0" lvl="0" indent="0" algn="ctr" rtl="0">
                        <a:spcBef>
                          <a:spcPts val="0"/>
                        </a:spcBef>
                        <a:spcAft>
                          <a:spcPts val="0"/>
                        </a:spcAft>
                        <a:buNone/>
                      </a:pPr>
                      <a:r>
                        <a:rPr lang="en-GB">
                          <a:latin typeface="Oxygen"/>
                          <a:ea typeface="Oxygen"/>
                          <a:cs typeface="Oxygen"/>
                          <a:sym typeface="Oxygen"/>
                        </a:rPr>
                        <a:t>3</a:t>
                      </a:r>
                      <a:endParaRPr>
                        <a:latin typeface="Oxygen"/>
                        <a:ea typeface="Oxygen"/>
                        <a:cs typeface="Oxygen"/>
                        <a:sym typeface="Oxygen"/>
                      </a:endParaRPr>
                    </a:p>
                  </a:txBody>
                  <a:tcPr marL="91425" marR="91425" marT="91425" marB="91425" anchor="ctr"/>
                </a:tc>
                <a:tc>
                  <a:txBody>
                    <a:bodyPr/>
                    <a:lstStyle/>
                    <a:p>
                      <a:pPr marL="457200" lvl="0" indent="-298450" algn="l" rtl="0">
                        <a:spcBef>
                          <a:spcPts val="0"/>
                        </a:spcBef>
                        <a:spcAft>
                          <a:spcPts val="0"/>
                        </a:spcAft>
                        <a:buSzPts val="1100"/>
                        <a:buFont typeface="Oxygen"/>
                        <a:buChar char="●"/>
                      </a:pPr>
                      <a:r>
                        <a:rPr lang="en-GB" sz="1100">
                          <a:latin typeface="Oxygen"/>
                          <a:ea typeface="Oxygen"/>
                          <a:cs typeface="Oxygen"/>
                          <a:sym typeface="Oxygen"/>
                        </a:rPr>
                        <a:t>High proportion of young people</a:t>
                      </a:r>
                      <a:endParaRPr sz="1100">
                        <a:latin typeface="Oxygen"/>
                        <a:ea typeface="Oxygen"/>
                        <a:cs typeface="Oxygen"/>
                        <a:sym typeface="Oxygen"/>
                      </a:endParaRPr>
                    </a:p>
                    <a:p>
                      <a:pPr marL="457200" lvl="0" indent="-298450" algn="l" rtl="0">
                        <a:spcBef>
                          <a:spcPts val="0"/>
                        </a:spcBef>
                        <a:spcAft>
                          <a:spcPts val="0"/>
                        </a:spcAft>
                        <a:buSzPts val="1100"/>
                        <a:buFont typeface="Oxygen"/>
                        <a:buChar char="●"/>
                      </a:pPr>
                      <a:r>
                        <a:rPr lang="en-GB" sz="1100">
                          <a:latin typeface="Oxygen"/>
                          <a:ea typeface="Oxygen"/>
                          <a:cs typeface="Oxygen"/>
                          <a:sym typeface="Oxygen"/>
                        </a:rPr>
                        <a:t>Highest support for food with high carb (rice, eggs)</a:t>
                      </a:r>
                      <a:endParaRPr sz="1100">
                        <a:latin typeface="Oxygen"/>
                        <a:ea typeface="Oxygen"/>
                        <a:cs typeface="Oxygen"/>
                        <a:sym typeface="Oxygen"/>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200" i="1">
                          <a:solidFill>
                            <a:schemeClr val="dk1"/>
                          </a:solidFill>
                          <a:latin typeface="Oxygen"/>
                          <a:ea typeface="Oxygen"/>
                          <a:cs typeface="Oxygen"/>
                          <a:sym typeface="Oxygen"/>
                        </a:rPr>
                        <a:t>Young people with high carb diets</a:t>
                      </a:r>
                      <a:endParaRPr sz="1200">
                        <a:latin typeface="Oxygen"/>
                        <a:ea typeface="Oxygen"/>
                        <a:cs typeface="Oxygen"/>
                        <a:sym typeface="Oxygen"/>
                      </a:endParaRPr>
                    </a:p>
                  </a:txBody>
                  <a:tcPr marL="91425" marR="91425" marT="91425" marB="91425" anchor="ctr"/>
                </a:tc>
                <a:extLst>
                  <a:ext uri="{0D108BD9-81ED-4DB2-BD59-A6C34878D82A}">
                    <a16:rowId xmlns:a16="http://schemas.microsoft.com/office/drawing/2014/main" val="10004"/>
                  </a:ext>
                </a:extLst>
              </a:tr>
              <a:tr h="706750">
                <a:tc>
                  <a:txBody>
                    <a:bodyPr/>
                    <a:lstStyle/>
                    <a:p>
                      <a:pPr marL="0" lvl="0" indent="0" algn="ctr" rtl="0">
                        <a:spcBef>
                          <a:spcPts val="0"/>
                        </a:spcBef>
                        <a:spcAft>
                          <a:spcPts val="0"/>
                        </a:spcAft>
                        <a:buNone/>
                      </a:pPr>
                      <a:r>
                        <a:rPr lang="en-GB">
                          <a:latin typeface="Oxygen"/>
                          <a:ea typeface="Oxygen"/>
                          <a:cs typeface="Oxygen"/>
                          <a:sym typeface="Oxygen"/>
                        </a:rPr>
                        <a:t>4</a:t>
                      </a:r>
                      <a:endParaRPr>
                        <a:latin typeface="Oxygen"/>
                        <a:ea typeface="Oxygen"/>
                        <a:cs typeface="Oxygen"/>
                        <a:sym typeface="Oxygen"/>
                      </a:endParaRPr>
                    </a:p>
                  </a:txBody>
                  <a:tcPr marL="91425" marR="91425" marT="91425" marB="91425" anchor="ctr"/>
                </a:tc>
                <a:tc>
                  <a:txBody>
                    <a:bodyPr/>
                    <a:lstStyle/>
                    <a:p>
                      <a:pPr marL="457200" lvl="0" indent="-298450" algn="l" rtl="0">
                        <a:spcBef>
                          <a:spcPts val="0"/>
                        </a:spcBef>
                        <a:spcAft>
                          <a:spcPts val="0"/>
                        </a:spcAft>
                        <a:buSzPts val="1100"/>
                        <a:buFont typeface="Oxygen"/>
                        <a:buChar char="●"/>
                      </a:pPr>
                      <a:r>
                        <a:rPr lang="en-GB" sz="1100">
                          <a:latin typeface="Oxygen"/>
                          <a:ea typeface="Oxygen"/>
                          <a:cs typeface="Oxygen"/>
                          <a:sym typeface="Oxygen"/>
                        </a:rPr>
                        <a:t>Highest relative support for snacks</a:t>
                      </a:r>
                      <a:endParaRPr sz="1100">
                        <a:latin typeface="Oxygen"/>
                        <a:ea typeface="Oxygen"/>
                        <a:cs typeface="Oxygen"/>
                        <a:sym typeface="Oxygen"/>
                      </a:endParaRPr>
                    </a:p>
                    <a:p>
                      <a:pPr marL="457200" lvl="0" indent="-298450" algn="l" rtl="0">
                        <a:spcBef>
                          <a:spcPts val="0"/>
                        </a:spcBef>
                        <a:spcAft>
                          <a:spcPts val="0"/>
                        </a:spcAft>
                        <a:buSzPts val="1100"/>
                        <a:buFont typeface="Oxygen"/>
                        <a:buChar char="●"/>
                      </a:pPr>
                      <a:r>
                        <a:rPr lang="en-GB" sz="1100">
                          <a:latin typeface="Oxygen"/>
                          <a:ea typeface="Oxygen"/>
                          <a:cs typeface="Oxygen"/>
                          <a:sym typeface="Oxygen"/>
                        </a:rPr>
                        <a:t>Higher proportion of high income earners</a:t>
                      </a:r>
                      <a:endParaRPr sz="1100">
                        <a:latin typeface="Oxygen"/>
                        <a:ea typeface="Oxygen"/>
                        <a:cs typeface="Oxygen"/>
                        <a:sym typeface="Oxygen"/>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GB" sz="1200" i="1">
                          <a:solidFill>
                            <a:schemeClr val="dk1"/>
                          </a:solidFill>
                          <a:latin typeface="Oxygen"/>
                          <a:ea typeface="Oxygen"/>
                          <a:cs typeface="Oxygen"/>
                          <a:sym typeface="Oxygen"/>
                        </a:rPr>
                        <a:t>Working People who seldom cook and snack a lot </a:t>
                      </a:r>
                      <a:endParaRPr sz="1200">
                        <a:latin typeface="Oxygen"/>
                        <a:ea typeface="Oxygen"/>
                        <a:cs typeface="Oxygen"/>
                        <a:sym typeface="Oxygen"/>
                      </a:endParaRPr>
                    </a:p>
                  </a:txBody>
                  <a:tcPr marL="91425" marR="91425" marT="91425" marB="91425" anchor="ctr"/>
                </a:tc>
                <a:extLst>
                  <a:ext uri="{0D108BD9-81ED-4DB2-BD59-A6C34878D82A}">
                    <a16:rowId xmlns:a16="http://schemas.microsoft.com/office/drawing/2014/main" val="10005"/>
                  </a:ext>
                </a:extLst>
              </a:tr>
            </a:tbl>
          </a:graphicData>
        </a:graphic>
      </p:graphicFrame>
      <p:sp>
        <p:nvSpPr>
          <p:cNvPr id="414" name="Google Shape;414;p45"/>
          <p:cNvSpPr txBox="1">
            <a:spLocks noGrp="1"/>
          </p:cNvSpPr>
          <p:nvPr>
            <p:ph type="title"/>
          </p:nvPr>
        </p:nvSpPr>
        <p:spPr>
          <a:xfrm>
            <a:off x="311700" y="258650"/>
            <a:ext cx="633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Cluster Characteristics</a:t>
            </a:r>
            <a:endParaRPr sz="3800">
              <a:solidFill>
                <a:srgbClr val="6AA84F"/>
              </a:solidFill>
            </a:endParaRPr>
          </a:p>
        </p:txBody>
      </p:sp>
      <p:sp>
        <p:nvSpPr>
          <p:cNvPr id="415" name="Google Shape;415;p45"/>
          <p:cNvSpPr/>
          <p:nvPr/>
        </p:nvSpPr>
        <p:spPr>
          <a:xfrm>
            <a:off x="179600" y="1581200"/>
            <a:ext cx="589500" cy="333300"/>
          </a:xfrm>
          <a:prstGeom prst="rightArrow">
            <a:avLst>
              <a:gd name="adj1" fmla="val 50000"/>
              <a:gd name="adj2"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5"/>
          <p:cNvSpPr/>
          <p:nvPr/>
        </p:nvSpPr>
        <p:spPr>
          <a:xfrm>
            <a:off x="179600" y="2169725"/>
            <a:ext cx="589500" cy="333300"/>
          </a:xfrm>
          <a:prstGeom prst="rightArrow">
            <a:avLst>
              <a:gd name="adj1" fmla="val 50000"/>
              <a:gd name="adj2"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45"/>
          <p:cNvSpPr/>
          <p:nvPr/>
        </p:nvSpPr>
        <p:spPr>
          <a:xfrm>
            <a:off x="179600" y="2758250"/>
            <a:ext cx="589500" cy="333300"/>
          </a:xfrm>
          <a:prstGeom prst="rightArrow">
            <a:avLst>
              <a:gd name="adj1" fmla="val 50000"/>
              <a:gd name="adj2"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5"/>
          <p:cNvSpPr/>
          <p:nvPr/>
        </p:nvSpPr>
        <p:spPr>
          <a:xfrm>
            <a:off x="179600" y="3363475"/>
            <a:ext cx="589500" cy="333300"/>
          </a:xfrm>
          <a:prstGeom prst="rightArrow">
            <a:avLst>
              <a:gd name="adj1" fmla="val 50000"/>
              <a:gd name="adj2"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5"/>
          <p:cNvSpPr/>
          <p:nvPr/>
        </p:nvSpPr>
        <p:spPr>
          <a:xfrm>
            <a:off x="179600" y="4079775"/>
            <a:ext cx="589500" cy="333300"/>
          </a:xfrm>
          <a:prstGeom prst="rightArrow">
            <a:avLst>
              <a:gd name="adj1" fmla="val 50000"/>
              <a:gd name="adj2" fmla="val 50000"/>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15"/>
                                        </p:tgtEl>
                                        <p:attrNameLst>
                                          <p:attrName>style.visibility</p:attrName>
                                        </p:attrNameLst>
                                      </p:cBhvr>
                                      <p:to>
                                        <p:strVal val="visible"/>
                                      </p:to>
                                    </p:set>
                                    <p:anim calcmode="lin" valueType="num">
                                      <p:cBhvr additive="base">
                                        <p:cTn id="7" dur="1000"/>
                                        <p:tgtEl>
                                          <p:spTgt spid="415"/>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16">
                                            <p:txEl>
                                              <p:pRg st="0" end="0"/>
                                            </p:txEl>
                                          </p:spTgt>
                                        </p:tgtEl>
                                        <p:attrNameLst>
                                          <p:attrName>style.visibility</p:attrName>
                                        </p:attrNameLst>
                                      </p:cBhvr>
                                      <p:to>
                                        <p:strVal val="visible"/>
                                      </p:to>
                                    </p:set>
                                    <p:anim calcmode="lin" valueType="num">
                                      <p:cBhvr additive="base">
                                        <p:cTn id="12" dur="1000"/>
                                        <p:tgtEl>
                                          <p:spTgt spid="416">
                                            <p:txEl>
                                              <p:pRg st="0" end="0"/>
                                            </p:txEl>
                                          </p:spTgt>
                                        </p:tgtEl>
                                        <p:attrNameLst>
                                          <p:attrName>ppt_x</p:attrName>
                                        </p:attrNameLst>
                                      </p:cBhvr>
                                      <p:tavLst>
                                        <p:tav tm="0">
                                          <p:val>
                                            <p:strVal val="#ppt_x-1"/>
                                          </p:val>
                                        </p:tav>
                                        <p:tav tm="100000">
                                          <p:val>
                                            <p:strVal val="#ppt_x"/>
                                          </p:val>
                                        </p:tav>
                                      </p:tavLst>
                                    </p:anim>
                                  </p:childTnLst>
                                </p:cTn>
                              </p:par>
                              <p:par>
                                <p:cTn id="13" presetID="10" presetClass="exit" presetSubtype="0" fill="hold" nodeType="withEffect">
                                  <p:stCondLst>
                                    <p:cond delay="0"/>
                                  </p:stCondLst>
                                  <p:childTnLst>
                                    <p:animEffect transition="out" filter="fade">
                                      <p:cBhvr>
                                        <p:cTn id="14" dur="1000"/>
                                        <p:tgtEl>
                                          <p:spTgt spid="415"/>
                                        </p:tgtEl>
                                      </p:cBhvr>
                                    </p:animEffect>
                                    <p:set>
                                      <p:cBhvr>
                                        <p:cTn id="15" dur="1" fill="hold">
                                          <p:stCondLst>
                                            <p:cond delay="1000"/>
                                          </p:stCondLst>
                                        </p:cTn>
                                        <p:tgtEl>
                                          <p:spTgt spid="415"/>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2" presetClass="entr" presetSubtype="8" fill="hold" nodeType="clickEffect">
                                  <p:stCondLst>
                                    <p:cond delay="0"/>
                                  </p:stCondLst>
                                  <p:childTnLst>
                                    <p:set>
                                      <p:cBhvr>
                                        <p:cTn id="19" dur="1" fill="hold">
                                          <p:stCondLst>
                                            <p:cond delay="0"/>
                                          </p:stCondLst>
                                        </p:cTn>
                                        <p:tgtEl>
                                          <p:spTgt spid="417"/>
                                        </p:tgtEl>
                                        <p:attrNameLst>
                                          <p:attrName>style.visibility</p:attrName>
                                        </p:attrNameLst>
                                      </p:cBhvr>
                                      <p:to>
                                        <p:strVal val="visible"/>
                                      </p:to>
                                    </p:set>
                                    <p:anim calcmode="lin" valueType="num">
                                      <p:cBhvr additive="base">
                                        <p:cTn id="20" dur="1000"/>
                                        <p:tgtEl>
                                          <p:spTgt spid="417"/>
                                        </p:tgtEl>
                                        <p:attrNameLst>
                                          <p:attrName>ppt_x</p:attrName>
                                        </p:attrNameLst>
                                      </p:cBhvr>
                                      <p:tavLst>
                                        <p:tav tm="0">
                                          <p:val>
                                            <p:strVal val="#ppt_x-1"/>
                                          </p:val>
                                        </p:tav>
                                        <p:tav tm="100000">
                                          <p:val>
                                            <p:strVal val="#ppt_x"/>
                                          </p:val>
                                        </p:tav>
                                      </p:tavLst>
                                    </p:anim>
                                  </p:childTnLst>
                                </p:cTn>
                              </p:par>
                              <p:par>
                                <p:cTn id="21" presetID="10" presetClass="exit" presetSubtype="0" fill="hold" nodeType="withEffect">
                                  <p:stCondLst>
                                    <p:cond delay="0"/>
                                  </p:stCondLst>
                                  <p:childTnLst>
                                    <p:animEffect transition="out" filter="fade">
                                      <p:cBhvr>
                                        <p:cTn id="22" dur="1000"/>
                                        <p:tgtEl>
                                          <p:spTgt spid="416"/>
                                        </p:tgtEl>
                                      </p:cBhvr>
                                    </p:animEffect>
                                    <p:set>
                                      <p:cBhvr>
                                        <p:cTn id="23" dur="1" fill="hold">
                                          <p:stCondLst>
                                            <p:cond delay="1000"/>
                                          </p:stCondLst>
                                        </p:cTn>
                                        <p:tgtEl>
                                          <p:spTgt spid="416"/>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nodeType="clickEffect">
                                  <p:stCondLst>
                                    <p:cond delay="0"/>
                                  </p:stCondLst>
                                  <p:childTnLst>
                                    <p:set>
                                      <p:cBhvr>
                                        <p:cTn id="27" dur="1" fill="hold">
                                          <p:stCondLst>
                                            <p:cond delay="0"/>
                                          </p:stCondLst>
                                        </p:cTn>
                                        <p:tgtEl>
                                          <p:spTgt spid="418">
                                            <p:txEl>
                                              <p:pRg st="0" end="0"/>
                                            </p:txEl>
                                          </p:spTgt>
                                        </p:tgtEl>
                                        <p:attrNameLst>
                                          <p:attrName>style.visibility</p:attrName>
                                        </p:attrNameLst>
                                      </p:cBhvr>
                                      <p:to>
                                        <p:strVal val="visible"/>
                                      </p:to>
                                    </p:set>
                                    <p:anim calcmode="lin" valueType="num">
                                      <p:cBhvr additive="base">
                                        <p:cTn id="28" dur="1000"/>
                                        <p:tgtEl>
                                          <p:spTgt spid="418">
                                            <p:txEl>
                                              <p:pRg st="0" end="0"/>
                                            </p:txEl>
                                          </p:spTgt>
                                        </p:tgtEl>
                                        <p:attrNameLst>
                                          <p:attrName>ppt_x</p:attrName>
                                        </p:attrNameLst>
                                      </p:cBhvr>
                                      <p:tavLst>
                                        <p:tav tm="0">
                                          <p:val>
                                            <p:strVal val="#ppt_x-1"/>
                                          </p:val>
                                        </p:tav>
                                        <p:tav tm="100000">
                                          <p:val>
                                            <p:strVal val="#ppt_x"/>
                                          </p:val>
                                        </p:tav>
                                      </p:tavLst>
                                    </p:anim>
                                  </p:childTnLst>
                                </p:cTn>
                              </p:par>
                              <p:par>
                                <p:cTn id="29" presetID="10" presetClass="exit" presetSubtype="0" fill="hold" nodeType="withEffect">
                                  <p:stCondLst>
                                    <p:cond delay="0"/>
                                  </p:stCondLst>
                                  <p:childTnLst>
                                    <p:animEffect transition="out" filter="fade">
                                      <p:cBhvr>
                                        <p:cTn id="30" dur="1000"/>
                                        <p:tgtEl>
                                          <p:spTgt spid="417"/>
                                        </p:tgtEl>
                                      </p:cBhvr>
                                    </p:animEffect>
                                    <p:set>
                                      <p:cBhvr>
                                        <p:cTn id="31" dur="1" fill="hold">
                                          <p:stCondLst>
                                            <p:cond delay="1000"/>
                                          </p:stCondLst>
                                        </p:cTn>
                                        <p:tgtEl>
                                          <p:spTgt spid="41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nodeType="clickEffect">
                                  <p:stCondLst>
                                    <p:cond delay="0"/>
                                  </p:stCondLst>
                                  <p:childTnLst>
                                    <p:set>
                                      <p:cBhvr>
                                        <p:cTn id="35" dur="1" fill="hold">
                                          <p:stCondLst>
                                            <p:cond delay="0"/>
                                          </p:stCondLst>
                                        </p:cTn>
                                        <p:tgtEl>
                                          <p:spTgt spid="419"/>
                                        </p:tgtEl>
                                        <p:attrNameLst>
                                          <p:attrName>style.visibility</p:attrName>
                                        </p:attrNameLst>
                                      </p:cBhvr>
                                      <p:to>
                                        <p:strVal val="visible"/>
                                      </p:to>
                                    </p:set>
                                    <p:anim calcmode="lin" valueType="num">
                                      <p:cBhvr additive="base">
                                        <p:cTn id="36" dur="1000"/>
                                        <p:tgtEl>
                                          <p:spTgt spid="419"/>
                                        </p:tgtEl>
                                        <p:attrNameLst>
                                          <p:attrName>ppt_x</p:attrName>
                                        </p:attrNameLst>
                                      </p:cBhvr>
                                      <p:tavLst>
                                        <p:tav tm="0">
                                          <p:val>
                                            <p:strVal val="#ppt_x-1"/>
                                          </p:val>
                                        </p:tav>
                                        <p:tav tm="100000">
                                          <p:val>
                                            <p:strVal val="#ppt_x"/>
                                          </p:val>
                                        </p:tav>
                                      </p:tavLst>
                                    </p:anim>
                                  </p:childTnLst>
                                </p:cTn>
                              </p:par>
                              <p:par>
                                <p:cTn id="37" presetID="10" presetClass="exit" presetSubtype="0" fill="hold" nodeType="withEffect">
                                  <p:stCondLst>
                                    <p:cond delay="0"/>
                                  </p:stCondLst>
                                  <p:childTnLst>
                                    <p:animEffect transition="out" filter="fade">
                                      <p:cBhvr>
                                        <p:cTn id="38" dur="1000"/>
                                        <p:tgtEl>
                                          <p:spTgt spid="418"/>
                                        </p:tgtEl>
                                      </p:cBhvr>
                                    </p:animEffect>
                                    <p:set>
                                      <p:cBhvr>
                                        <p:cTn id="39" dur="1" fill="hold">
                                          <p:stCondLst>
                                            <p:cond delay="1000"/>
                                          </p:stCondLst>
                                        </p:cTn>
                                        <p:tgtEl>
                                          <p:spTgt spid="4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idx="2"/>
          </p:nvPr>
        </p:nvSpPr>
        <p:spPr>
          <a:xfrm>
            <a:off x="1807350" y="1766850"/>
            <a:ext cx="5529300" cy="1609800"/>
          </a:xfrm>
          <a:prstGeom prst="rect">
            <a:avLst/>
          </a:prstGeom>
          <a:ln w="28575" cap="flat" cmpd="sng">
            <a:solidFill>
              <a:srgbClr val="6AA84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GB" sz="5000">
                <a:solidFill>
                  <a:srgbClr val="6AA84F"/>
                </a:solidFill>
              </a:rPr>
              <a:t>Recommendation System</a:t>
            </a:r>
            <a:endParaRPr sz="5000">
              <a:solidFill>
                <a:srgbClr val="6AA84F"/>
              </a:solidFill>
            </a:endParaRPr>
          </a:p>
        </p:txBody>
      </p:sp>
      <p:sp>
        <p:nvSpPr>
          <p:cNvPr id="425" name="Google Shape;425;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7"/>
          <p:cNvSpPr txBox="1">
            <a:spLocks noGrp="1"/>
          </p:cNvSpPr>
          <p:nvPr>
            <p:ph type="body" idx="1"/>
          </p:nvPr>
        </p:nvSpPr>
        <p:spPr>
          <a:xfrm>
            <a:off x="311700" y="124682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For a more holistic approach, we take into account the following</a:t>
            </a:r>
            <a:br>
              <a:rPr lang="en-GB" sz="2000"/>
            </a:br>
            <a:endParaRPr sz="2000" b="1">
              <a:latin typeface="Oxygen"/>
              <a:ea typeface="Oxygen"/>
              <a:cs typeface="Oxygen"/>
              <a:sym typeface="Oxygen"/>
            </a:endParaRPr>
          </a:p>
          <a:p>
            <a:pPr marL="457200" lvl="0" indent="-355600" algn="l" rtl="0">
              <a:lnSpc>
                <a:spcPct val="200000"/>
              </a:lnSpc>
              <a:spcBef>
                <a:spcPts val="1600"/>
              </a:spcBef>
              <a:spcAft>
                <a:spcPts val="0"/>
              </a:spcAft>
              <a:buSzPts val="2000"/>
              <a:buFont typeface="Oxygen"/>
              <a:buAutoNum type="arabicPeriod"/>
            </a:pPr>
            <a:r>
              <a:rPr lang="en-GB" sz="2000" b="1">
                <a:latin typeface="Oxygen"/>
                <a:ea typeface="Oxygen"/>
                <a:cs typeface="Oxygen"/>
                <a:sym typeface="Oxygen"/>
              </a:rPr>
              <a:t>Calories</a:t>
            </a:r>
            <a:br>
              <a:rPr lang="en-GB" sz="2000" b="1">
                <a:latin typeface="Oxygen"/>
                <a:ea typeface="Oxygen"/>
                <a:cs typeface="Oxygen"/>
                <a:sym typeface="Oxygen"/>
              </a:rPr>
            </a:br>
            <a:endParaRPr sz="2000" b="1">
              <a:latin typeface="Oxygen"/>
              <a:ea typeface="Oxygen"/>
              <a:cs typeface="Oxygen"/>
              <a:sym typeface="Oxygen"/>
            </a:endParaRPr>
          </a:p>
          <a:p>
            <a:pPr marL="457200" lvl="0" indent="-355600" algn="l" rtl="0">
              <a:lnSpc>
                <a:spcPct val="200000"/>
              </a:lnSpc>
              <a:spcBef>
                <a:spcPts val="0"/>
              </a:spcBef>
              <a:spcAft>
                <a:spcPts val="0"/>
              </a:spcAft>
              <a:buSzPts val="2000"/>
              <a:buFont typeface="Oxygen"/>
              <a:buAutoNum type="arabicPeriod"/>
            </a:pPr>
            <a:r>
              <a:rPr lang="en-GB" sz="2000" b="1">
                <a:latin typeface="Oxygen"/>
                <a:ea typeface="Oxygen"/>
                <a:cs typeface="Oxygen"/>
                <a:sym typeface="Oxygen"/>
              </a:rPr>
              <a:t>Other health benefits</a:t>
            </a:r>
            <a:endParaRPr sz="2000" b="1">
              <a:latin typeface="Oxygen"/>
              <a:ea typeface="Oxygen"/>
              <a:cs typeface="Oxygen"/>
              <a:sym typeface="Oxygen"/>
            </a:endParaRPr>
          </a:p>
        </p:txBody>
      </p:sp>
      <p:sp>
        <p:nvSpPr>
          <p:cNvPr id="431" name="Google Shape;431;p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26</a:t>
            </a:fld>
            <a:endParaRPr/>
          </a:p>
        </p:txBody>
      </p:sp>
      <p:sp>
        <p:nvSpPr>
          <p:cNvPr id="432" name="Google Shape;432;p47"/>
          <p:cNvSpPr txBox="1">
            <a:spLocks noGrp="1"/>
          </p:cNvSpPr>
          <p:nvPr>
            <p:ph type="title"/>
          </p:nvPr>
        </p:nvSpPr>
        <p:spPr>
          <a:xfrm>
            <a:off x="311700" y="258650"/>
            <a:ext cx="72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6AA84F"/>
                </a:solidFill>
              </a:rPr>
              <a:t>Recommendation: Sihat App-ah!</a:t>
            </a:r>
            <a:endParaRPr sz="3600">
              <a:solidFill>
                <a:srgbClr val="6AA84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48"/>
          <p:cNvSpPr txBox="1">
            <a:spLocks noGrp="1"/>
          </p:cNvSpPr>
          <p:nvPr>
            <p:ph type="body" idx="1"/>
          </p:nvPr>
        </p:nvSpPr>
        <p:spPr>
          <a:xfrm>
            <a:off x="311700" y="1207813"/>
            <a:ext cx="8520600" cy="5727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GB"/>
              <a:t>Healthier Choice uses 6 methods of comparison against a benchmark</a:t>
            </a:r>
            <a:endParaRPr b="1">
              <a:latin typeface="Oxygen"/>
              <a:ea typeface="Oxygen"/>
              <a:cs typeface="Oxygen"/>
              <a:sym typeface="Oxygen"/>
            </a:endParaRPr>
          </a:p>
        </p:txBody>
      </p:sp>
      <p:sp>
        <p:nvSpPr>
          <p:cNvPr id="438" name="Google Shape;438;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27</a:t>
            </a:fld>
            <a:endParaRPr/>
          </a:p>
        </p:txBody>
      </p:sp>
      <p:sp>
        <p:nvSpPr>
          <p:cNvPr id="439" name="Google Shape;439;p48"/>
          <p:cNvSpPr txBox="1"/>
          <p:nvPr/>
        </p:nvSpPr>
        <p:spPr>
          <a:xfrm>
            <a:off x="4241475" y="2007650"/>
            <a:ext cx="3339600" cy="15699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dk1"/>
              </a:buClr>
              <a:buSzPts val="1800"/>
              <a:buFont typeface="Oxygen"/>
              <a:buChar char="●"/>
            </a:pPr>
            <a:r>
              <a:rPr lang="en-GB" sz="1800" b="1">
                <a:solidFill>
                  <a:schemeClr val="dk1"/>
                </a:solidFill>
                <a:latin typeface="Oxygen"/>
                <a:ea typeface="Oxygen"/>
                <a:cs typeface="Oxygen"/>
                <a:sym typeface="Oxygen"/>
              </a:rPr>
              <a:t>Lower in Saturated fats</a:t>
            </a:r>
            <a:endParaRPr sz="1800" b="1">
              <a:solidFill>
                <a:schemeClr val="dk1"/>
              </a:solidFill>
              <a:latin typeface="Oxygen"/>
              <a:ea typeface="Oxygen"/>
              <a:cs typeface="Oxygen"/>
              <a:sym typeface="Oxygen"/>
            </a:endParaRPr>
          </a:p>
          <a:p>
            <a:pPr marL="457200" lvl="0" indent="-342900" algn="l" rtl="0">
              <a:lnSpc>
                <a:spcPct val="200000"/>
              </a:lnSpc>
              <a:spcBef>
                <a:spcPts val="0"/>
              </a:spcBef>
              <a:spcAft>
                <a:spcPts val="0"/>
              </a:spcAft>
              <a:buClr>
                <a:schemeClr val="dk1"/>
              </a:buClr>
              <a:buSzPts val="1800"/>
              <a:buFont typeface="Oxygen"/>
              <a:buChar char="●"/>
            </a:pPr>
            <a:r>
              <a:rPr lang="en-GB" sz="1800" b="1">
                <a:solidFill>
                  <a:schemeClr val="dk1"/>
                </a:solidFill>
                <a:latin typeface="Oxygen"/>
                <a:ea typeface="Oxygen"/>
                <a:cs typeface="Oxygen"/>
                <a:sym typeface="Oxygen"/>
              </a:rPr>
              <a:t>Lower in Sugar</a:t>
            </a:r>
            <a:endParaRPr sz="1800" b="1">
              <a:solidFill>
                <a:schemeClr val="dk1"/>
              </a:solidFill>
              <a:latin typeface="Oxygen"/>
              <a:ea typeface="Oxygen"/>
              <a:cs typeface="Oxygen"/>
              <a:sym typeface="Oxygen"/>
            </a:endParaRPr>
          </a:p>
          <a:p>
            <a:pPr marL="457200" lvl="0" indent="-342900" algn="l" rtl="0">
              <a:lnSpc>
                <a:spcPct val="200000"/>
              </a:lnSpc>
              <a:spcBef>
                <a:spcPts val="0"/>
              </a:spcBef>
              <a:spcAft>
                <a:spcPts val="0"/>
              </a:spcAft>
              <a:buClr>
                <a:schemeClr val="dk1"/>
              </a:buClr>
              <a:buSzPts val="1800"/>
              <a:buFont typeface="Oxygen"/>
              <a:buChar char="●"/>
            </a:pPr>
            <a:r>
              <a:rPr lang="en-GB" sz="1800" b="1">
                <a:solidFill>
                  <a:schemeClr val="dk1"/>
                </a:solidFill>
                <a:latin typeface="Oxygen"/>
                <a:ea typeface="Oxygen"/>
                <a:cs typeface="Oxygen"/>
                <a:sym typeface="Oxygen"/>
              </a:rPr>
              <a:t>Trans-fat free</a:t>
            </a:r>
            <a:endParaRPr/>
          </a:p>
        </p:txBody>
      </p:sp>
      <p:sp>
        <p:nvSpPr>
          <p:cNvPr id="440" name="Google Shape;440;p48"/>
          <p:cNvSpPr txBox="1"/>
          <p:nvPr/>
        </p:nvSpPr>
        <p:spPr>
          <a:xfrm>
            <a:off x="785075" y="2007650"/>
            <a:ext cx="3298500" cy="1569900"/>
          </a:xfrm>
          <a:prstGeom prst="rect">
            <a:avLst/>
          </a:prstGeom>
          <a:noFill/>
          <a:ln>
            <a:noFill/>
          </a:ln>
        </p:spPr>
        <p:txBody>
          <a:bodyPr spcFirstLastPara="1" wrap="square" lIns="91425" tIns="91425" rIns="91425" bIns="91425" anchor="t" anchorCtr="0">
            <a:spAutoFit/>
          </a:bodyPr>
          <a:lstStyle/>
          <a:p>
            <a:pPr marL="457200" lvl="0" indent="-342900" algn="l" rtl="0">
              <a:lnSpc>
                <a:spcPct val="200000"/>
              </a:lnSpc>
              <a:spcBef>
                <a:spcPts val="0"/>
              </a:spcBef>
              <a:spcAft>
                <a:spcPts val="0"/>
              </a:spcAft>
              <a:buClr>
                <a:schemeClr val="dk1"/>
              </a:buClr>
              <a:buSzPts val="1800"/>
              <a:buFont typeface="Oxygen"/>
              <a:buChar char="●"/>
            </a:pPr>
            <a:r>
              <a:rPr lang="en-GB" sz="1800" b="1">
                <a:solidFill>
                  <a:schemeClr val="dk1"/>
                </a:solidFill>
                <a:latin typeface="Oxygen"/>
                <a:ea typeface="Oxygen"/>
                <a:cs typeface="Oxygen"/>
                <a:sym typeface="Oxygen"/>
              </a:rPr>
              <a:t>Higher in Whole grains</a:t>
            </a:r>
            <a:endParaRPr sz="1800" b="1">
              <a:solidFill>
                <a:schemeClr val="dk1"/>
              </a:solidFill>
              <a:latin typeface="Oxygen"/>
              <a:ea typeface="Oxygen"/>
              <a:cs typeface="Oxygen"/>
              <a:sym typeface="Oxygen"/>
            </a:endParaRPr>
          </a:p>
          <a:p>
            <a:pPr marL="457200" lvl="0" indent="-342900" algn="l" rtl="0">
              <a:lnSpc>
                <a:spcPct val="200000"/>
              </a:lnSpc>
              <a:spcBef>
                <a:spcPts val="0"/>
              </a:spcBef>
              <a:spcAft>
                <a:spcPts val="0"/>
              </a:spcAft>
              <a:buClr>
                <a:schemeClr val="dk1"/>
              </a:buClr>
              <a:buSzPts val="1800"/>
              <a:buFont typeface="Oxygen"/>
              <a:buChar char="●"/>
            </a:pPr>
            <a:r>
              <a:rPr lang="en-GB" sz="1800" b="1">
                <a:solidFill>
                  <a:schemeClr val="dk1"/>
                </a:solidFill>
                <a:latin typeface="Oxygen"/>
                <a:ea typeface="Oxygen"/>
                <a:cs typeface="Oxygen"/>
                <a:sym typeface="Oxygen"/>
              </a:rPr>
              <a:t>Higher in Calcium</a:t>
            </a:r>
            <a:endParaRPr sz="1800" b="1">
              <a:solidFill>
                <a:schemeClr val="dk1"/>
              </a:solidFill>
              <a:latin typeface="Oxygen"/>
              <a:ea typeface="Oxygen"/>
              <a:cs typeface="Oxygen"/>
              <a:sym typeface="Oxygen"/>
            </a:endParaRPr>
          </a:p>
          <a:p>
            <a:pPr marL="457200" lvl="0" indent="-342900" algn="l" rtl="0">
              <a:lnSpc>
                <a:spcPct val="200000"/>
              </a:lnSpc>
              <a:spcBef>
                <a:spcPts val="0"/>
              </a:spcBef>
              <a:spcAft>
                <a:spcPts val="0"/>
              </a:spcAft>
              <a:buClr>
                <a:schemeClr val="dk1"/>
              </a:buClr>
              <a:buSzPts val="1800"/>
              <a:buFont typeface="Oxygen"/>
              <a:buChar char="●"/>
            </a:pPr>
            <a:r>
              <a:rPr lang="en-GB" sz="1800" b="1">
                <a:solidFill>
                  <a:schemeClr val="dk1"/>
                </a:solidFill>
                <a:latin typeface="Oxygen"/>
                <a:ea typeface="Oxygen"/>
                <a:cs typeface="Oxygen"/>
                <a:sym typeface="Oxygen"/>
              </a:rPr>
              <a:t>Lower in Sodium</a:t>
            </a:r>
            <a:endParaRPr sz="1800">
              <a:latin typeface="Oxygen"/>
              <a:ea typeface="Oxygen"/>
              <a:cs typeface="Oxygen"/>
              <a:sym typeface="Oxygen"/>
            </a:endParaRPr>
          </a:p>
        </p:txBody>
      </p:sp>
      <p:pic>
        <p:nvPicPr>
          <p:cNvPr id="441" name="Google Shape;441;p48"/>
          <p:cNvPicPr preferRelativeResize="0"/>
          <p:nvPr/>
        </p:nvPicPr>
        <p:blipFill>
          <a:blip r:embed="rId3">
            <a:alphaModFix/>
          </a:blip>
          <a:stretch>
            <a:fillRect/>
          </a:stretch>
        </p:blipFill>
        <p:spPr>
          <a:xfrm>
            <a:off x="6658300" y="2747650"/>
            <a:ext cx="1814151" cy="1870824"/>
          </a:xfrm>
          <a:prstGeom prst="rect">
            <a:avLst/>
          </a:prstGeom>
          <a:noFill/>
          <a:ln>
            <a:noFill/>
          </a:ln>
        </p:spPr>
      </p:pic>
      <p:sp>
        <p:nvSpPr>
          <p:cNvPr id="442" name="Google Shape;442;p48"/>
          <p:cNvSpPr txBox="1">
            <a:spLocks noGrp="1"/>
          </p:cNvSpPr>
          <p:nvPr>
            <p:ph type="title"/>
          </p:nvPr>
        </p:nvSpPr>
        <p:spPr>
          <a:xfrm>
            <a:off x="311700" y="258650"/>
            <a:ext cx="72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Defining Healthy</a:t>
            </a:r>
            <a:endParaRPr sz="3800">
              <a:solidFill>
                <a:srgbClr val="6AA84F"/>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4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28</a:t>
            </a:fld>
            <a:endParaRPr/>
          </a:p>
        </p:txBody>
      </p:sp>
      <p:cxnSp>
        <p:nvCxnSpPr>
          <p:cNvPr id="448" name="Google Shape;448;p49"/>
          <p:cNvCxnSpPr>
            <a:stCxn id="449" idx="6"/>
            <a:endCxn id="450" idx="1"/>
          </p:cNvCxnSpPr>
          <p:nvPr/>
        </p:nvCxnSpPr>
        <p:spPr>
          <a:xfrm>
            <a:off x="3196875" y="2778800"/>
            <a:ext cx="1026300" cy="0"/>
          </a:xfrm>
          <a:prstGeom prst="straightConnector1">
            <a:avLst/>
          </a:prstGeom>
          <a:noFill/>
          <a:ln w="9525" cap="flat" cmpd="sng">
            <a:solidFill>
              <a:schemeClr val="dk2"/>
            </a:solidFill>
            <a:prstDash val="solid"/>
            <a:round/>
            <a:headEnd type="none" w="med" len="med"/>
            <a:tailEnd type="triangle" w="med" len="med"/>
          </a:ln>
        </p:spPr>
      </p:cxnSp>
      <p:grpSp>
        <p:nvGrpSpPr>
          <p:cNvPr id="451" name="Google Shape;451;p49"/>
          <p:cNvGrpSpPr/>
          <p:nvPr/>
        </p:nvGrpSpPr>
        <p:grpSpPr>
          <a:xfrm>
            <a:off x="464100" y="1293100"/>
            <a:ext cx="8121700" cy="3032600"/>
            <a:chOff x="464100" y="1293100"/>
            <a:chExt cx="8121700" cy="3032600"/>
          </a:xfrm>
        </p:grpSpPr>
        <p:cxnSp>
          <p:nvCxnSpPr>
            <p:cNvPr id="452" name="Google Shape;452;p49"/>
            <p:cNvCxnSpPr>
              <a:stCxn id="453" idx="3"/>
              <a:endCxn id="449" idx="2"/>
            </p:cNvCxnSpPr>
            <p:nvPr/>
          </p:nvCxnSpPr>
          <p:spPr>
            <a:xfrm>
              <a:off x="1864500" y="2778800"/>
              <a:ext cx="435600" cy="0"/>
            </a:xfrm>
            <a:prstGeom prst="straightConnector1">
              <a:avLst/>
            </a:prstGeom>
            <a:noFill/>
            <a:ln w="9525" cap="flat" cmpd="sng">
              <a:solidFill>
                <a:schemeClr val="dk2"/>
              </a:solidFill>
              <a:prstDash val="solid"/>
              <a:round/>
              <a:headEnd type="none" w="med" len="med"/>
              <a:tailEnd type="triangle" w="med" len="med"/>
            </a:ln>
          </p:spPr>
        </p:cxnSp>
        <p:sp>
          <p:nvSpPr>
            <p:cNvPr id="450" name="Google Shape;450;p49"/>
            <p:cNvSpPr/>
            <p:nvPr/>
          </p:nvSpPr>
          <p:spPr>
            <a:xfrm>
              <a:off x="4223050" y="2008150"/>
              <a:ext cx="2171150" cy="1541300"/>
            </a:xfrm>
            <a:prstGeom prst="flowChartDecision">
              <a:avLst/>
            </a:prstGeom>
            <a:solidFill>
              <a:srgbClr val="CFE2F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a:t>Check if a given food has healthier options</a:t>
              </a:r>
              <a:endParaRPr/>
            </a:p>
          </p:txBody>
        </p:sp>
        <p:cxnSp>
          <p:nvCxnSpPr>
            <p:cNvPr id="454" name="Google Shape;454;p49"/>
            <p:cNvCxnSpPr>
              <a:stCxn id="450" idx="0"/>
              <a:endCxn id="455" idx="1"/>
            </p:cNvCxnSpPr>
            <p:nvPr/>
          </p:nvCxnSpPr>
          <p:spPr>
            <a:xfrm rot="-5400000">
              <a:off x="5930225" y="1056850"/>
              <a:ext cx="329700" cy="1572900"/>
            </a:xfrm>
            <a:prstGeom prst="curvedConnector2">
              <a:avLst/>
            </a:prstGeom>
            <a:noFill/>
            <a:ln w="9525" cap="flat" cmpd="sng">
              <a:solidFill>
                <a:schemeClr val="dk2"/>
              </a:solidFill>
              <a:prstDash val="solid"/>
              <a:round/>
              <a:headEnd type="none" w="med" len="med"/>
              <a:tailEnd type="none" w="med" len="med"/>
            </a:ln>
          </p:spPr>
        </p:cxnSp>
        <p:sp>
          <p:nvSpPr>
            <p:cNvPr id="449" name="Google Shape;449;p49"/>
            <p:cNvSpPr/>
            <p:nvPr/>
          </p:nvSpPr>
          <p:spPr>
            <a:xfrm>
              <a:off x="2300175" y="2393450"/>
              <a:ext cx="896700" cy="770700"/>
            </a:xfrm>
            <a:prstGeom prst="ellipse">
              <a:avLst/>
            </a:prstGeom>
            <a:solidFill>
              <a:schemeClr val="lt2"/>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GB" sz="1000"/>
                <a:t>NLP</a:t>
              </a:r>
              <a:br>
                <a:rPr lang="en-GB" sz="1000"/>
              </a:br>
              <a:r>
                <a:rPr lang="en-GB" sz="1000"/>
                <a:t>(BERT)</a:t>
              </a:r>
              <a:endParaRPr sz="1000"/>
            </a:p>
          </p:txBody>
        </p:sp>
        <p:grpSp>
          <p:nvGrpSpPr>
            <p:cNvPr id="456" name="Google Shape;456;p49"/>
            <p:cNvGrpSpPr/>
            <p:nvPr/>
          </p:nvGrpSpPr>
          <p:grpSpPr>
            <a:xfrm>
              <a:off x="464100" y="1293100"/>
              <a:ext cx="8121700" cy="3032600"/>
              <a:chOff x="464100" y="1293100"/>
              <a:chExt cx="8121700" cy="3032600"/>
            </a:xfrm>
          </p:grpSpPr>
          <p:sp>
            <p:nvSpPr>
              <p:cNvPr id="453" name="Google Shape;453;p49"/>
              <p:cNvSpPr/>
              <p:nvPr/>
            </p:nvSpPr>
            <p:spPr>
              <a:xfrm>
                <a:off x="464100" y="2375000"/>
                <a:ext cx="1400400" cy="807600"/>
              </a:xfrm>
              <a:prstGeom prst="roundRect">
                <a:avLst>
                  <a:gd name="adj" fmla="val 16667"/>
                </a:avLst>
              </a:prstGeom>
              <a:solidFill>
                <a:schemeClr val="accent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sz="1000"/>
                  <a:t>Inputs:</a:t>
                </a:r>
                <a:endParaRPr sz="1000"/>
              </a:p>
              <a:p>
                <a:pPr marL="457200" lvl="0" indent="-292100" algn="l" rtl="0">
                  <a:spcBef>
                    <a:spcPts val="0"/>
                  </a:spcBef>
                  <a:spcAft>
                    <a:spcPts val="0"/>
                  </a:spcAft>
                  <a:buSzPts val="1000"/>
                  <a:buAutoNum type="arabicPeriod"/>
                </a:pPr>
                <a:r>
                  <a:rPr lang="en-GB" sz="1000"/>
                  <a:t>Item Name</a:t>
                </a:r>
                <a:endParaRPr sz="1000"/>
              </a:p>
              <a:p>
                <a:pPr marL="457200" lvl="0" indent="-292100" algn="l" rtl="0">
                  <a:spcBef>
                    <a:spcPts val="0"/>
                  </a:spcBef>
                  <a:spcAft>
                    <a:spcPts val="0"/>
                  </a:spcAft>
                  <a:buSzPts val="1000"/>
                  <a:buAutoNum type="arabicPeriod"/>
                </a:pPr>
                <a:r>
                  <a:rPr lang="en-GB" sz="1000"/>
                  <a:t>6 Variants</a:t>
                </a:r>
                <a:endParaRPr sz="1000"/>
              </a:p>
              <a:p>
                <a:pPr marL="457200" lvl="0" indent="-292100" algn="l" rtl="0">
                  <a:spcBef>
                    <a:spcPts val="0"/>
                  </a:spcBef>
                  <a:spcAft>
                    <a:spcPts val="0"/>
                  </a:spcAft>
                  <a:buSzPts val="1000"/>
                  <a:buAutoNum type="arabicPeriod"/>
                </a:pPr>
                <a:r>
                  <a:rPr lang="en-GB" sz="1000"/>
                  <a:t>Calories</a:t>
                </a:r>
                <a:endParaRPr sz="1000"/>
              </a:p>
              <a:p>
                <a:pPr marL="457200" lvl="0" indent="-292100" algn="l" rtl="0">
                  <a:spcBef>
                    <a:spcPts val="0"/>
                  </a:spcBef>
                  <a:spcAft>
                    <a:spcPts val="0"/>
                  </a:spcAft>
                  <a:buSzPts val="1000"/>
                  <a:buAutoNum type="arabicPeriod"/>
                </a:pPr>
                <a:r>
                  <a:rPr lang="en-GB" sz="1000"/>
                  <a:t>Category</a:t>
                </a:r>
                <a:endParaRPr sz="1000"/>
              </a:p>
            </p:txBody>
          </p:sp>
          <p:sp>
            <p:nvSpPr>
              <p:cNvPr id="455" name="Google Shape;455;p49"/>
              <p:cNvSpPr/>
              <p:nvPr/>
            </p:nvSpPr>
            <p:spPr>
              <a:xfrm>
                <a:off x="6881500" y="1293100"/>
                <a:ext cx="1704300" cy="770700"/>
              </a:xfrm>
              <a:prstGeom prst="rect">
                <a:avLst/>
              </a:prstGeom>
              <a:solidFill>
                <a:schemeClr val="accent3"/>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a:t>Recommend a healthier substitute</a:t>
                </a:r>
                <a:endParaRPr/>
              </a:p>
            </p:txBody>
          </p:sp>
          <p:sp>
            <p:nvSpPr>
              <p:cNvPr id="457" name="Google Shape;457;p49"/>
              <p:cNvSpPr/>
              <p:nvPr/>
            </p:nvSpPr>
            <p:spPr>
              <a:xfrm>
                <a:off x="6881500" y="3555000"/>
                <a:ext cx="1704300" cy="770700"/>
              </a:xfrm>
              <a:prstGeom prst="rect">
                <a:avLst/>
              </a:prstGeom>
              <a:solidFill>
                <a:srgbClr val="F4CCCC"/>
              </a:solidFill>
              <a:ln w="9525" cap="flat" cmpd="sng">
                <a:solidFill>
                  <a:schemeClr val="dk2"/>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r>
                  <a:rPr lang="en-GB"/>
                  <a:t>Remove it from the list of recommendations</a:t>
                </a:r>
                <a:endParaRPr/>
              </a:p>
            </p:txBody>
          </p:sp>
        </p:grpSp>
        <p:cxnSp>
          <p:nvCxnSpPr>
            <p:cNvPr id="458" name="Google Shape;458;p49"/>
            <p:cNvCxnSpPr>
              <a:stCxn id="450" idx="2"/>
              <a:endCxn id="457" idx="1"/>
            </p:cNvCxnSpPr>
            <p:nvPr/>
          </p:nvCxnSpPr>
          <p:spPr>
            <a:xfrm rot="-5400000" flipH="1">
              <a:off x="5899625" y="2958450"/>
              <a:ext cx="390900" cy="1572900"/>
            </a:xfrm>
            <a:prstGeom prst="curvedConnector2">
              <a:avLst/>
            </a:prstGeom>
            <a:noFill/>
            <a:ln w="9525" cap="flat" cmpd="sng">
              <a:solidFill>
                <a:schemeClr val="dk2"/>
              </a:solidFill>
              <a:prstDash val="solid"/>
              <a:round/>
              <a:headEnd type="none" w="med" len="med"/>
              <a:tailEnd type="none" w="med" len="med"/>
            </a:ln>
          </p:spPr>
        </p:cxnSp>
        <p:sp>
          <p:nvSpPr>
            <p:cNvPr id="459" name="Google Shape;459;p49"/>
            <p:cNvSpPr txBox="1"/>
            <p:nvPr/>
          </p:nvSpPr>
          <p:spPr>
            <a:xfrm>
              <a:off x="5947075" y="1349888"/>
              <a:ext cx="53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B6D7A8"/>
                  </a:solidFill>
                  <a:latin typeface="Oxygen"/>
                  <a:ea typeface="Oxygen"/>
                  <a:cs typeface="Oxygen"/>
                  <a:sym typeface="Oxygen"/>
                </a:rPr>
                <a:t>Yes</a:t>
              </a:r>
              <a:endParaRPr b="1">
                <a:solidFill>
                  <a:srgbClr val="B6D7A8"/>
                </a:solidFill>
                <a:latin typeface="Oxygen"/>
                <a:ea typeface="Oxygen"/>
                <a:cs typeface="Oxygen"/>
                <a:sym typeface="Oxygen"/>
              </a:endParaRPr>
            </a:p>
          </p:txBody>
        </p:sp>
        <p:sp>
          <p:nvSpPr>
            <p:cNvPr id="460" name="Google Shape;460;p49"/>
            <p:cNvSpPr txBox="1"/>
            <p:nvPr/>
          </p:nvSpPr>
          <p:spPr>
            <a:xfrm>
              <a:off x="5989975" y="3807500"/>
              <a:ext cx="447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b="1">
                  <a:solidFill>
                    <a:srgbClr val="EA9999"/>
                  </a:solidFill>
                  <a:latin typeface="Oxygen"/>
                  <a:ea typeface="Oxygen"/>
                  <a:cs typeface="Oxygen"/>
                  <a:sym typeface="Oxygen"/>
                </a:rPr>
                <a:t>No</a:t>
              </a:r>
              <a:endParaRPr b="1">
                <a:solidFill>
                  <a:srgbClr val="EA9999"/>
                </a:solidFill>
                <a:latin typeface="Oxygen"/>
                <a:ea typeface="Oxygen"/>
                <a:cs typeface="Oxygen"/>
                <a:sym typeface="Oxygen"/>
              </a:endParaRPr>
            </a:p>
          </p:txBody>
        </p:sp>
        <p:sp>
          <p:nvSpPr>
            <p:cNvPr id="461" name="Google Shape;461;p49"/>
            <p:cNvSpPr txBox="1"/>
            <p:nvPr/>
          </p:nvSpPr>
          <p:spPr>
            <a:xfrm>
              <a:off x="3196863" y="2325450"/>
              <a:ext cx="1107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000" b="1">
                  <a:latin typeface="Oxygen"/>
                  <a:ea typeface="Oxygen"/>
                  <a:cs typeface="Oxygen"/>
                  <a:sym typeface="Oxygen"/>
                </a:rPr>
                <a:t>Retrieve Similar Items</a:t>
              </a:r>
              <a:endParaRPr sz="1000" b="1">
                <a:latin typeface="Oxygen"/>
                <a:ea typeface="Oxygen"/>
                <a:cs typeface="Oxygen"/>
                <a:sym typeface="Oxygen"/>
              </a:endParaRPr>
            </a:p>
          </p:txBody>
        </p:sp>
      </p:grpSp>
      <p:sp>
        <p:nvSpPr>
          <p:cNvPr id="462" name="Google Shape;462;p49"/>
          <p:cNvSpPr txBox="1">
            <a:spLocks noGrp="1"/>
          </p:cNvSpPr>
          <p:nvPr>
            <p:ph type="title"/>
          </p:nvPr>
        </p:nvSpPr>
        <p:spPr>
          <a:xfrm>
            <a:off x="311700" y="258650"/>
            <a:ext cx="72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Architecture</a:t>
            </a:r>
            <a:endParaRPr sz="3800">
              <a:solidFill>
                <a:srgbClr val="6AA84F"/>
              </a:solidFill>
            </a:endParaRPr>
          </a:p>
        </p:txBody>
      </p:sp>
      <p:pic>
        <p:nvPicPr>
          <p:cNvPr id="463" name="Google Shape;463;p49"/>
          <p:cNvPicPr preferRelativeResize="0"/>
          <p:nvPr/>
        </p:nvPicPr>
        <p:blipFill>
          <a:blip r:embed="rId3">
            <a:alphaModFix/>
          </a:blip>
          <a:stretch>
            <a:fillRect/>
          </a:stretch>
        </p:blipFill>
        <p:spPr>
          <a:xfrm rot="5400000">
            <a:off x="1669285" y="1996887"/>
            <a:ext cx="1547526" cy="1149749"/>
          </a:xfrm>
          <a:prstGeom prst="rect">
            <a:avLst/>
          </a:prstGeom>
          <a:noFill/>
          <a:ln>
            <a:noFill/>
          </a:ln>
        </p:spPr>
      </p:pic>
      <p:pic>
        <p:nvPicPr>
          <p:cNvPr id="464" name="Google Shape;464;p49"/>
          <p:cNvPicPr preferRelativeResize="0"/>
          <p:nvPr/>
        </p:nvPicPr>
        <p:blipFill>
          <a:blip r:embed="rId4">
            <a:alphaModFix/>
          </a:blip>
          <a:stretch>
            <a:fillRect/>
          </a:stretch>
        </p:blipFill>
        <p:spPr>
          <a:xfrm>
            <a:off x="5073975" y="1798000"/>
            <a:ext cx="2107250" cy="1547524"/>
          </a:xfrm>
          <a:prstGeom prst="rect">
            <a:avLst/>
          </a:prstGeom>
          <a:noFill/>
          <a:ln>
            <a:noFill/>
          </a:ln>
        </p:spPr>
      </p:pic>
      <p:sp>
        <p:nvSpPr>
          <p:cNvPr id="465" name="Google Shape;465;p49"/>
          <p:cNvSpPr txBox="1"/>
          <p:nvPr/>
        </p:nvSpPr>
        <p:spPr>
          <a:xfrm>
            <a:off x="793525" y="812625"/>
            <a:ext cx="5994300" cy="172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0" b="1">
              <a:latin typeface="Oxygen"/>
              <a:ea typeface="Oxygen"/>
              <a:cs typeface="Oxygen"/>
              <a:sym typeface="Oxygen"/>
            </a:endParaRPr>
          </a:p>
        </p:txBody>
      </p:sp>
      <p:pic>
        <p:nvPicPr>
          <p:cNvPr id="466" name="Google Shape;466;p49"/>
          <p:cNvPicPr preferRelativeResize="0"/>
          <p:nvPr/>
        </p:nvPicPr>
        <p:blipFill>
          <a:blip r:embed="rId5">
            <a:alphaModFix/>
          </a:blip>
          <a:stretch>
            <a:fillRect/>
          </a:stretch>
        </p:blipFill>
        <p:spPr>
          <a:xfrm>
            <a:off x="2932925" y="1272175"/>
            <a:ext cx="2599174" cy="25991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63"/>
                                        </p:tgtEl>
                                        <p:attrNameLst>
                                          <p:attrName>style.visibility</p:attrName>
                                        </p:attrNameLst>
                                      </p:cBhvr>
                                      <p:to>
                                        <p:strVal val="visible"/>
                                      </p:to>
                                    </p:set>
                                    <p:anim calcmode="lin" valueType="num">
                                      <p:cBhvr additive="base">
                                        <p:cTn id="7" dur="1"/>
                                        <p:tgtEl>
                                          <p:spTgt spid="463"/>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464"/>
                                        </p:tgtEl>
                                        <p:attrNameLst>
                                          <p:attrName>style.visibility</p:attrName>
                                        </p:attrNameLst>
                                      </p:cBhvr>
                                      <p:to>
                                        <p:strVal val="visible"/>
                                      </p:to>
                                    </p:set>
                                    <p:anim calcmode="lin" valueType="num">
                                      <p:cBhvr additive="base">
                                        <p:cTn id="12" dur="1"/>
                                        <p:tgtEl>
                                          <p:spTgt spid="464"/>
                                        </p:tgtEl>
                                        <p:attrNameLst>
                                          <p:attrName>ppt_x</p:attrName>
                                        </p:attrNameLst>
                                      </p:cBhvr>
                                      <p:tavLst>
                                        <p:tav tm="0">
                                          <p:val>
                                            <p:strVal val="#ppt_x+1"/>
                                          </p:val>
                                        </p:tav>
                                        <p:tav tm="100000">
                                          <p:val>
                                            <p:strVal val="#ppt_x"/>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6"/>
                                        </p:tgtEl>
                                        <p:attrNameLst>
                                          <p:attrName>style.visibility</p:attrName>
                                        </p:attrNameLst>
                                      </p:cBhvr>
                                      <p:to>
                                        <p:strVal val="visible"/>
                                      </p:to>
                                    </p:set>
                                    <p:animEffect transition="in" filter="fade">
                                      <p:cBhvr>
                                        <p:cTn id="17" dur="1000"/>
                                        <p:tgtEl>
                                          <p:spTgt spid="466"/>
                                        </p:tgtEl>
                                      </p:cBhvr>
                                    </p:animEffect>
                                  </p:childTnLst>
                                </p:cTn>
                              </p:par>
                            </p:childTnLst>
                          </p:cTn>
                        </p:par>
                        <p:par>
                          <p:cTn id="18" fill="hold">
                            <p:stCondLst>
                              <p:cond delay="1000"/>
                            </p:stCondLst>
                            <p:childTnLst>
                              <p:par>
                                <p:cTn id="19" presetID="1" presetClass="exit" presetSubtype="0" fill="hold" nodeType="afterEffect">
                                  <p:stCondLst>
                                    <p:cond delay="0"/>
                                  </p:stCondLst>
                                  <p:childTnLst>
                                    <p:set>
                                      <p:cBhvr>
                                        <p:cTn id="20" dur="1" fill="hold">
                                          <p:stCondLst>
                                            <p:cond delay="800"/>
                                          </p:stCondLst>
                                        </p:cTn>
                                        <p:tgtEl>
                                          <p:spTgt spid="466"/>
                                        </p:tgtEl>
                                        <p:attrNameLst>
                                          <p:attrName>style.visibility</p:attrName>
                                        </p:attrNameLst>
                                      </p:cBhvr>
                                      <p:to>
                                        <p:strVal val="hidden"/>
                                      </p:to>
                                    </p:set>
                                  </p:childTnLst>
                                </p:cTn>
                              </p:par>
                            </p:childTnLst>
                          </p:cTn>
                        </p:par>
                        <p:par>
                          <p:cTn id="21" fill="hold">
                            <p:stCondLst>
                              <p:cond delay="1800"/>
                            </p:stCondLst>
                            <p:childTnLst>
                              <p:par>
                                <p:cTn id="22" presetID="1" presetClass="exit" presetSubtype="0" fill="hold" nodeType="afterEffect">
                                  <p:stCondLst>
                                    <p:cond delay="0"/>
                                  </p:stCondLst>
                                  <p:childTnLst>
                                    <p:set>
                                      <p:cBhvr>
                                        <p:cTn id="23" dur="1" fill="hold">
                                          <p:stCondLst>
                                            <p:cond delay="0"/>
                                          </p:stCondLst>
                                        </p:cTn>
                                        <p:tgtEl>
                                          <p:spTgt spid="464"/>
                                        </p:tgtEl>
                                        <p:attrNameLst>
                                          <p:attrName>style.visibility</p:attrName>
                                        </p:attrNameLst>
                                      </p:cBhvr>
                                      <p:to>
                                        <p:strVal val="hidden"/>
                                      </p:to>
                                    </p:set>
                                  </p:childTnLst>
                                </p:cTn>
                              </p:par>
                            </p:childTnLst>
                          </p:cTn>
                        </p:par>
                        <p:par>
                          <p:cTn id="24" fill="hold">
                            <p:stCondLst>
                              <p:cond delay="1800"/>
                            </p:stCondLst>
                            <p:childTnLst>
                              <p:par>
                                <p:cTn id="25" presetID="1" presetClass="exit" presetSubtype="0" fill="hold" nodeType="afterEffect">
                                  <p:stCondLst>
                                    <p:cond delay="0"/>
                                  </p:stCondLst>
                                  <p:childTnLst>
                                    <p:set>
                                      <p:cBhvr>
                                        <p:cTn id="26" dur="1" fill="hold">
                                          <p:stCondLst>
                                            <p:cond delay="0"/>
                                          </p:stCondLst>
                                        </p:cTn>
                                        <p:tgtEl>
                                          <p:spTgt spid="4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29</a:t>
            </a:fld>
            <a:endParaRPr/>
          </a:p>
        </p:txBody>
      </p:sp>
      <p:sp>
        <p:nvSpPr>
          <p:cNvPr id="472" name="Google Shape;472;p50"/>
          <p:cNvSpPr txBox="1">
            <a:spLocks noGrp="1"/>
          </p:cNvSpPr>
          <p:nvPr>
            <p:ph type="title"/>
          </p:nvPr>
        </p:nvSpPr>
        <p:spPr>
          <a:xfrm>
            <a:off x="311700" y="258650"/>
            <a:ext cx="72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Word Embeddings In 3D</a:t>
            </a:r>
            <a:endParaRPr sz="3800">
              <a:solidFill>
                <a:srgbClr val="6AA84F"/>
              </a:solidFill>
            </a:endParaRPr>
          </a:p>
        </p:txBody>
      </p:sp>
      <p:pic>
        <p:nvPicPr>
          <p:cNvPr id="473" name="Google Shape;473;p50" title="Words in 3D Space.mp4">
            <a:hlinkClick r:id="rId3"/>
          </p:cNvPr>
          <p:cNvPicPr preferRelativeResize="0"/>
          <p:nvPr/>
        </p:nvPicPr>
        <p:blipFill>
          <a:blip r:embed="rId4">
            <a:alphaModFix/>
          </a:blip>
          <a:stretch>
            <a:fillRect/>
          </a:stretch>
        </p:blipFill>
        <p:spPr>
          <a:xfrm>
            <a:off x="2092100" y="977300"/>
            <a:ext cx="4959801" cy="413318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3"/>
                                        </p:tgtEl>
                                        <p:attrNameLst>
                                          <p:attrName>style.visibility</p:attrName>
                                        </p:attrNameLst>
                                      </p:cBhvr>
                                      <p:to>
                                        <p:strVal val="visible"/>
                                      </p:to>
                                    </p:set>
                                    <p:animEffect transition="in" filter="fade">
                                      <p:cBhvr>
                                        <p:cTn id="7" dur="1000"/>
                                        <p:tgtEl>
                                          <p:spTgt spid="4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24"/>
          <p:cNvSpPr txBox="1">
            <a:spLocks noGrp="1"/>
          </p:cNvSpPr>
          <p:nvPr>
            <p:ph type="body" idx="1"/>
          </p:nvPr>
        </p:nvSpPr>
        <p:spPr>
          <a:xfrm>
            <a:off x="392850" y="1100875"/>
            <a:ext cx="7983000" cy="3441600"/>
          </a:xfrm>
          <a:prstGeom prst="rect">
            <a:avLst/>
          </a:prstGeom>
        </p:spPr>
        <p:txBody>
          <a:bodyPr spcFirstLastPara="1" wrap="square" lIns="91425" tIns="91425" rIns="91425" bIns="91425" anchor="t" anchorCtr="0">
            <a:noAutofit/>
          </a:bodyPr>
          <a:lstStyle/>
          <a:p>
            <a:pPr marL="457200" lvl="0" indent="-355600" algn="l" rtl="0">
              <a:lnSpc>
                <a:spcPct val="200000"/>
              </a:lnSpc>
              <a:spcBef>
                <a:spcPts val="0"/>
              </a:spcBef>
              <a:spcAft>
                <a:spcPts val="0"/>
              </a:spcAft>
              <a:buSzPts val="2000"/>
              <a:buChar char="❖"/>
            </a:pPr>
            <a:r>
              <a:rPr lang="en-GB" sz="2000"/>
              <a:t>Objectives</a:t>
            </a:r>
            <a:endParaRPr sz="2000"/>
          </a:p>
          <a:p>
            <a:pPr marL="457200" lvl="0" indent="-355600" algn="l" rtl="0">
              <a:lnSpc>
                <a:spcPct val="200000"/>
              </a:lnSpc>
              <a:spcBef>
                <a:spcPts val="0"/>
              </a:spcBef>
              <a:spcAft>
                <a:spcPts val="0"/>
              </a:spcAft>
              <a:buSzPts val="2000"/>
              <a:buChar char="❖"/>
            </a:pPr>
            <a:r>
              <a:rPr lang="en-GB" sz="2000"/>
              <a:t>Exploratory Data Analysis</a:t>
            </a:r>
            <a:endParaRPr sz="2000"/>
          </a:p>
          <a:p>
            <a:pPr marL="457200" lvl="0" indent="-355600" algn="l" rtl="0">
              <a:lnSpc>
                <a:spcPct val="200000"/>
              </a:lnSpc>
              <a:spcBef>
                <a:spcPts val="0"/>
              </a:spcBef>
              <a:spcAft>
                <a:spcPts val="0"/>
              </a:spcAft>
              <a:buSzPts val="2000"/>
              <a:buChar char="❖"/>
            </a:pPr>
            <a:r>
              <a:rPr lang="en-GB" sz="2000"/>
              <a:t>Feature Engineering </a:t>
            </a:r>
            <a:endParaRPr sz="2000"/>
          </a:p>
          <a:p>
            <a:pPr marL="457200" lvl="0" indent="-355600" algn="l" rtl="0">
              <a:lnSpc>
                <a:spcPct val="200000"/>
              </a:lnSpc>
              <a:spcBef>
                <a:spcPts val="0"/>
              </a:spcBef>
              <a:spcAft>
                <a:spcPts val="0"/>
              </a:spcAft>
              <a:buSzPts val="2000"/>
              <a:buChar char="❖"/>
            </a:pPr>
            <a:r>
              <a:rPr lang="en-GB" sz="2000"/>
              <a:t>Clustering</a:t>
            </a:r>
            <a:endParaRPr sz="2000"/>
          </a:p>
          <a:p>
            <a:pPr marL="457200" lvl="0" indent="-355600" algn="l" rtl="0">
              <a:lnSpc>
                <a:spcPct val="200000"/>
              </a:lnSpc>
              <a:spcBef>
                <a:spcPts val="0"/>
              </a:spcBef>
              <a:spcAft>
                <a:spcPts val="0"/>
              </a:spcAft>
              <a:buSzPts val="2000"/>
              <a:buChar char="❖"/>
            </a:pPr>
            <a:r>
              <a:rPr lang="en-GB" sz="2000"/>
              <a:t>Final Media Plan</a:t>
            </a:r>
            <a:endParaRPr sz="2000"/>
          </a:p>
          <a:p>
            <a:pPr marL="457200" lvl="0" indent="-355600" algn="l" rtl="0">
              <a:lnSpc>
                <a:spcPct val="200000"/>
              </a:lnSpc>
              <a:spcBef>
                <a:spcPts val="0"/>
              </a:spcBef>
              <a:spcAft>
                <a:spcPts val="0"/>
              </a:spcAft>
              <a:buSzPts val="2000"/>
              <a:buChar char="❖"/>
            </a:pPr>
            <a:r>
              <a:rPr lang="en-GB" sz="2000"/>
              <a:t>Evaluation and Future Works</a:t>
            </a:r>
            <a:endParaRPr sz="2000"/>
          </a:p>
        </p:txBody>
      </p:sp>
      <p:sp>
        <p:nvSpPr>
          <p:cNvPr id="200" name="Google Shape;200;p24"/>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Table of Contents</a:t>
            </a:r>
            <a:endParaRPr sz="3800">
              <a:solidFill>
                <a:srgbClr val="6AA84F"/>
              </a:solidFill>
            </a:endParaRPr>
          </a:p>
        </p:txBody>
      </p:sp>
      <p:sp>
        <p:nvSpPr>
          <p:cNvPr id="201" name="Google Shape;201;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a:t>
            </a:fld>
            <a:endParaRPr/>
          </a:p>
        </p:txBody>
      </p:sp>
      <p:pic>
        <p:nvPicPr>
          <p:cNvPr id="202" name="Google Shape;202;p24"/>
          <p:cNvPicPr preferRelativeResize="0"/>
          <p:nvPr/>
        </p:nvPicPr>
        <p:blipFill>
          <a:blip r:embed="rId3">
            <a:alphaModFix/>
          </a:blip>
          <a:stretch>
            <a:fillRect/>
          </a:stretch>
        </p:blipFill>
        <p:spPr>
          <a:xfrm>
            <a:off x="4415975" y="1651925"/>
            <a:ext cx="3959875" cy="28008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Google Shape;47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6AA84F"/>
                </a:solidFill>
              </a:rPr>
              <a:t>Checking For Healthier Options</a:t>
            </a:r>
            <a:endParaRPr sz="3600">
              <a:solidFill>
                <a:srgbClr val="6AA84F"/>
              </a:solidFill>
            </a:endParaRPr>
          </a:p>
        </p:txBody>
      </p:sp>
      <p:sp>
        <p:nvSpPr>
          <p:cNvPr id="479" name="Google Shape;479;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30</a:t>
            </a:fld>
            <a:endParaRPr/>
          </a:p>
        </p:txBody>
      </p:sp>
      <p:pic>
        <p:nvPicPr>
          <p:cNvPr id="480" name="Google Shape;480;p51"/>
          <p:cNvPicPr preferRelativeResize="0"/>
          <p:nvPr/>
        </p:nvPicPr>
        <p:blipFill>
          <a:blip r:embed="rId3">
            <a:alphaModFix/>
          </a:blip>
          <a:stretch>
            <a:fillRect/>
          </a:stretch>
        </p:blipFill>
        <p:spPr>
          <a:xfrm>
            <a:off x="1997226" y="992175"/>
            <a:ext cx="5149535" cy="3991025"/>
          </a:xfrm>
          <a:prstGeom prst="rect">
            <a:avLst/>
          </a:prstGeom>
          <a:noFill/>
          <a:ln>
            <a:noFill/>
          </a:ln>
        </p:spPr>
      </p:pic>
      <p:pic>
        <p:nvPicPr>
          <p:cNvPr id="481" name="Google Shape;481;p51"/>
          <p:cNvPicPr preferRelativeResize="0"/>
          <p:nvPr/>
        </p:nvPicPr>
        <p:blipFill>
          <a:blip r:embed="rId4">
            <a:alphaModFix/>
          </a:blip>
          <a:stretch>
            <a:fillRect/>
          </a:stretch>
        </p:blipFill>
        <p:spPr>
          <a:xfrm>
            <a:off x="5077628" y="1695912"/>
            <a:ext cx="1872300" cy="1751675"/>
          </a:xfrm>
          <a:prstGeom prst="rect">
            <a:avLst/>
          </a:prstGeom>
          <a:noFill/>
          <a:ln>
            <a:noFill/>
          </a:ln>
        </p:spPr>
      </p:pic>
      <p:sp>
        <p:nvSpPr>
          <p:cNvPr id="482" name="Google Shape;482;p51"/>
          <p:cNvSpPr/>
          <p:nvPr/>
        </p:nvSpPr>
        <p:spPr>
          <a:xfrm>
            <a:off x="184075" y="1695900"/>
            <a:ext cx="1518900" cy="199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b="1"/>
              <a:t>Item: Sugar</a:t>
            </a:r>
            <a:endParaRPr sz="1000" b="1"/>
          </a:p>
          <a:p>
            <a:pPr marL="0" lvl="0" indent="0" algn="l" rtl="0">
              <a:spcBef>
                <a:spcPts val="0"/>
              </a:spcBef>
              <a:spcAft>
                <a:spcPts val="0"/>
              </a:spcAft>
              <a:buNone/>
            </a:pPr>
            <a:r>
              <a:rPr lang="en-GB" sz="1000"/>
              <a:t>Wholegrains: 0g</a:t>
            </a:r>
            <a:endParaRPr sz="1000"/>
          </a:p>
          <a:p>
            <a:pPr marL="0" lvl="0" indent="0" algn="l" rtl="0">
              <a:spcBef>
                <a:spcPts val="0"/>
              </a:spcBef>
              <a:spcAft>
                <a:spcPts val="0"/>
              </a:spcAft>
              <a:buNone/>
            </a:pPr>
            <a:r>
              <a:rPr lang="en-GB" sz="1000"/>
              <a:t>Calcium: 0mg</a:t>
            </a:r>
            <a:endParaRPr sz="1000"/>
          </a:p>
          <a:p>
            <a:pPr marL="0" lvl="0" indent="0" algn="l" rtl="0">
              <a:spcBef>
                <a:spcPts val="0"/>
              </a:spcBef>
              <a:spcAft>
                <a:spcPts val="0"/>
              </a:spcAft>
              <a:buNone/>
            </a:pPr>
            <a:r>
              <a:rPr lang="en-GB" sz="1000"/>
              <a:t>Sugar: 10g</a:t>
            </a:r>
            <a:endParaRPr sz="1000"/>
          </a:p>
          <a:p>
            <a:pPr marL="0" lvl="0" indent="0" algn="l" rtl="0">
              <a:spcBef>
                <a:spcPts val="0"/>
              </a:spcBef>
              <a:spcAft>
                <a:spcPts val="0"/>
              </a:spcAft>
              <a:buNone/>
            </a:pPr>
            <a:r>
              <a:rPr lang="en-GB" sz="1000"/>
              <a:t>Sodium: 0.01mg</a:t>
            </a:r>
            <a:endParaRPr sz="1000"/>
          </a:p>
          <a:p>
            <a:pPr marL="0" lvl="0" indent="0" algn="l" rtl="0">
              <a:spcBef>
                <a:spcPts val="0"/>
              </a:spcBef>
              <a:spcAft>
                <a:spcPts val="0"/>
              </a:spcAft>
              <a:buNone/>
            </a:pPr>
            <a:r>
              <a:rPr lang="en-GB" sz="1000"/>
              <a:t>Saturated Fats: 0g</a:t>
            </a:r>
            <a:endParaRPr sz="1000"/>
          </a:p>
          <a:p>
            <a:pPr marL="0" lvl="0" indent="0" algn="l" rtl="0">
              <a:spcBef>
                <a:spcPts val="0"/>
              </a:spcBef>
              <a:spcAft>
                <a:spcPts val="0"/>
              </a:spcAft>
              <a:buNone/>
            </a:pPr>
            <a:r>
              <a:rPr lang="en-GB" sz="1000"/>
              <a:t>Trans-fats: No</a:t>
            </a:r>
            <a:endParaRPr sz="1000"/>
          </a:p>
          <a:p>
            <a:pPr marL="0" lvl="0" indent="0" algn="l" rtl="0">
              <a:spcBef>
                <a:spcPts val="0"/>
              </a:spcBef>
              <a:spcAft>
                <a:spcPts val="0"/>
              </a:spcAft>
              <a:buNone/>
            </a:pPr>
            <a:r>
              <a:rPr lang="en-GB" sz="1000"/>
              <a:t>Calories/100g: 405g</a:t>
            </a:r>
            <a:endParaRPr sz="1000"/>
          </a:p>
          <a:p>
            <a:pPr marL="0" lvl="0" indent="0" algn="l" rtl="0">
              <a:spcBef>
                <a:spcPts val="0"/>
              </a:spcBef>
              <a:spcAft>
                <a:spcPts val="0"/>
              </a:spcAft>
              <a:buNone/>
            </a:pPr>
            <a:endParaRPr sz="1000"/>
          </a:p>
        </p:txBody>
      </p:sp>
      <p:sp>
        <p:nvSpPr>
          <p:cNvPr id="483" name="Google Shape;483;p51"/>
          <p:cNvSpPr/>
          <p:nvPr/>
        </p:nvSpPr>
        <p:spPr>
          <a:xfrm>
            <a:off x="7313400" y="948200"/>
            <a:ext cx="1518900" cy="1992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GB" sz="1000" b="1"/>
              <a:t>Item: Honey</a:t>
            </a:r>
            <a:endParaRPr sz="1000" b="1"/>
          </a:p>
          <a:p>
            <a:pPr marL="0" lvl="0" indent="0" algn="l" rtl="0">
              <a:spcBef>
                <a:spcPts val="0"/>
              </a:spcBef>
              <a:spcAft>
                <a:spcPts val="0"/>
              </a:spcAft>
              <a:buNone/>
            </a:pPr>
            <a:r>
              <a:rPr lang="en-GB" sz="1000"/>
              <a:t>Wholegrains: 0g</a:t>
            </a:r>
            <a:endParaRPr sz="1000"/>
          </a:p>
          <a:p>
            <a:pPr marL="0" lvl="0" indent="0" algn="l" rtl="0">
              <a:spcBef>
                <a:spcPts val="0"/>
              </a:spcBef>
              <a:spcAft>
                <a:spcPts val="0"/>
              </a:spcAft>
              <a:buNone/>
            </a:pPr>
            <a:r>
              <a:rPr lang="en-GB" sz="1000"/>
              <a:t>Calcium: 0mg</a:t>
            </a:r>
            <a:endParaRPr sz="1000"/>
          </a:p>
          <a:p>
            <a:pPr marL="0" lvl="0" indent="0" algn="l" rtl="0">
              <a:spcBef>
                <a:spcPts val="0"/>
              </a:spcBef>
              <a:spcAft>
                <a:spcPts val="0"/>
              </a:spcAft>
              <a:buNone/>
            </a:pPr>
            <a:r>
              <a:rPr lang="en-GB" sz="1000"/>
              <a:t>Sugar: 0.5g</a:t>
            </a:r>
            <a:endParaRPr sz="1000"/>
          </a:p>
          <a:p>
            <a:pPr marL="0" lvl="0" indent="0" algn="l" rtl="0">
              <a:spcBef>
                <a:spcPts val="0"/>
              </a:spcBef>
              <a:spcAft>
                <a:spcPts val="0"/>
              </a:spcAft>
              <a:buNone/>
            </a:pPr>
            <a:r>
              <a:rPr lang="en-GB" sz="1000"/>
              <a:t>Sodium: 0mg</a:t>
            </a:r>
            <a:endParaRPr sz="1000"/>
          </a:p>
          <a:p>
            <a:pPr marL="0" lvl="0" indent="0" algn="l" rtl="0">
              <a:spcBef>
                <a:spcPts val="0"/>
              </a:spcBef>
              <a:spcAft>
                <a:spcPts val="0"/>
              </a:spcAft>
              <a:buNone/>
            </a:pPr>
            <a:r>
              <a:rPr lang="en-GB" sz="1000"/>
              <a:t>Saturated Fats: 0g</a:t>
            </a:r>
            <a:endParaRPr sz="1000"/>
          </a:p>
          <a:p>
            <a:pPr marL="0" lvl="0" indent="0" algn="l" rtl="0">
              <a:spcBef>
                <a:spcPts val="0"/>
              </a:spcBef>
              <a:spcAft>
                <a:spcPts val="0"/>
              </a:spcAft>
              <a:buNone/>
            </a:pPr>
            <a:r>
              <a:rPr lang="en-GB" sz="1000"/>
              <a:t>Trans-fats: No</a:t>
            </a:r>
            <a:endParaRPr sz="1000"/>
          </a:p>
          <a:p>
            <a:pPr marL="0" lvl="0" indent="0" algn="l" rtl="0">
              <a:spcBef>
                <a:spcPts val="0"/>
              </a:spcBef>
              <a:spcAft>
                <a:spcPts val="0"/>
              </a:spcAft>
              <a:buNone/>
            </a:pPr>
            <a:r>
              <a:rPr lang="en-GB" sz="1000"/>
              <a:t>Calories/100g: 304g</a:t>
            </a:r>
            <a:endParaRPr sz="1000"/>
          </a:p>
          <a:p>
            <a:pPr marL="0" lvl="0" indent="0" algn="l" rtl="0">
              <a:spcBef>
                <a:spcPts val="0"/>
              </a:spcBef>
              <a:spcAft>
                <a:spcPts val="0"/>
              </a:spcAft>
              <a:buNone/>
            </a:pPr>
            <a:endParaRPr sz="1000"/>
          </a:p>
        </p:txBody>
      </p:sp>
      <p:pic>
        <p:nvPicPr>
          <p:cNvPr id="484" name="Google Shape;484;p51"/>
          <p:cNvPicPr preferRelativeResize="0"/>
          <p:nvPr/>
        </p:nvPicPr>
        <p:blipFill>
          <a:blip r:embed="rId5">
            <a:alphaModFix/>
          </a:blip>
          <a:stretch>
            <a:fillRect/>
          </a:stretch>
        </p:blipFill>
        <p:spPr>
          <a:xfrm>
            <a:off x="1865175" y="2885225"/>
            <a:ext cx="1779925" cy="1177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1000" fill="hold"/>
                                        <p:tgtEl>
                                          <p:spTgt spid="48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6AA84F"/>
                </a:solidFill>
              </a:rPr>
              <a:t>Recommendation Summary Table</a:t>
            </a:r>
            <a:endParaRPr>
              <a:solidFill>
                <a:srgbClr val="6AA84F"/>
              </a:solidFill>
            </a:endParaRPr>
          </a:p>
        </p:txBody>
      </p:sp>
      <p:sp>
        <p:nvSpPr>
          <p:cNvPr id="490" name="Google Shape;490;p5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31</a:t>
            </a:fld>
            <a:endParaRPr/>
          </a:p>
        </p:txBody>
      </p:sp>
      <p:graphicFrame>
        <p:nvGraphicFramePr>
          <p:cNvPr id="491" name="Google Shape;491;p52"/>
          <p:cNvGraphicFramePr/>
          <p:nvPr/>
        </p:nvGraphicFramePr>
        <p:xfrm>
          <a:off x="892925" y="1017725"/>
          <a:ext cx="3000000" cy="3000000"/>
        </p:xfrm>
        <a:graphic>
          <a:graphicData uri="http://schemas.openxmlformats.org/drawingml/2006/table">
            <a:tbl>
              <a:tblPr>
                <a:noFill/>
                <a:tableStyleId>{1DB66055-1189-4C16-8AC6-4564BEF98AD3}</a:tableStyleId>
              </a:tblPr>
              <a:tblGrid>
                <a:gridCol w="3619500">
                  <a:extLst>
                    <a:ext uri="{9D8B030D-6E8A-4147-A177-3AD203B41FA5}">
                      <a16:colId xmlns:a16="http://schemas.microsoft.com/office/drawing/2014/main" val="20000"/>
                    </a:ext>
                  </a:extLst>
                </a:gridCol>
                <a:gridCol w="3619500">
                  <a:extLst>
                    <a:ext uri="{9D8B030D-6E8A-4147-A177-3AD203B41FA5}">
                      <a16:colId xmlns:a16="http://schemas.microsoft.com/office/drawing/2014/main" val="20001"/>
                    </a:ext>
                  </a:extLst>
                </a:gridCol>
              </a:tblGrid>
              <a:tr h="381000">
                <a:tc>
                  <a:txBody>
                    <a:bodyPr/>
                    <a:lstStyle/>
                    <a:p>
                      <a:pPr marL="0" lvl="0" indent="0" algn="ctr" rtl="0">
                        <a:spcBef>
                          <a:spcPts val="0"/>
                        </a:spcBef>
                        <a:spcAft>
                          <a:spcPts val="0"/>
                        </a:spcAft>
                        <a:buNone/>
                      </a:pPr>
                      <a:r>
                        <a:rPr lang="en-GB" b="1"/>
                        <a:t>Original Item</a:t>
                      </a:r>
                      <a:endParaRPr b="1"/>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6AA84F"/>
                    </a:solidFill>
                  </a:tcPr>
                </a:tc>
                <a:tc>
                  <a:txBody>
                    <a:bodyPr/>
                    <a:lstStyle/>
                    <a:p>
                      <a:pPr marL="0" lvl="0" indent="0" algn="ctr" rtl="0">
                        <a:spcBef>
                          <a:spcPts val="0"/>
                        </a:spcBef>
                        <a:spcAft>
                          <a:spcPts val="0"/>
                        </a:spcAft>
                        <a:buNone/>
                      </a:pPr>
                      <a:r>
                        <a:rPr lang="en-GB" b="1"/>
                        <a:t>Recommended Item</a:t>
                      </a:r>
                      <a:endParaRPr b="1"/>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rgbClr val="6AA84F"/>
                    </a:solidFill>
                  </a:tcPr>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GB"/>
                        <a:t>Cake</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t>Chocolate</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GB"/>
                        <a:t>Soy Milk</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t>Plant Based Milk</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GB"/>
                        <a:t>Creamer</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t>Liquid Milk</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GB"/>
                        <a:t>Yoghurt Drink</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t>Yoghurts</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ctr" rtl="0">
                        <a:spcBef>
                          <a:spcPts val="0"/>
                        </a:spcBef>
                        <a:spcAft>
                          <a:spcPts val="0"/>
                        </a:spcAft>
                        <a:buNone/>
                      </a:pPr>
                      <a:r>
                        <a:rPr lang="en-GB"/>
                        <a:t>Instant Coffee</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t>Coffee</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ctr" rtl="0">
                        <a:spcBef>
                          <a:spcPts val="0"/>
                        </a:spcBef>
                        <a:spcAft>
                          <a:spcPts val="0"/>
                        </a:spcAft>
                        <a:buNone/>
                      </a:pPr>
                      <a:r>
                        <a:rPr lang="en-GB"/>
                        <a:t>Snack</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t>Biscuits</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381000">
                <a:tc>
                  <a:txBody>
                    <a:bodyPr/>
                    <a:lstStyle/>
                    <a:p>
                      <a:pPr marL="0" lvl="0" indent="0" algn="ctr" rtl="0">
                        <a:spcBef>
                          <a:spcPts val="0"/>
                        </a:spcBef>
                        <a:spcAft>
                          <a:spcPts val="0"/>
                        </a:spcAft>
                        <a:buNone/>
                      </a:pPr>
                      <a:r>
                        <a:rPr lang="en-GB"/>
                        <a:t>Tonic Food Drink (Assume Milo)</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t>Tea</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381000">
                <a:tc>
                  <a:txBody>
                    <a:bodyPr/>
                    <a:lstStyle/>
                    <a:p>
                      <a:pPr marL="0" lvl="0" indent="0" algn="ctr" rtl="0">
                        <a:spcBef>
                          <a:spcPts val="0"/>
                        </a:spcBef>
                        <a:spcAft>
                          <a:spcPts val="0"/>
                        </a:spcAft>
                        <a:buNone/>
                      </a:pPr>
                      <a:r>
                        <a:rPr lang="en-GB"/>
                        <a:t>Wine</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t>Spirits</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381000">
                <a:tc>
                  <a:txBody>
                    <a:bodyPr/>
                    <a:lstStyle/>
                    <a:p>
                      <a:pPr marL="0" lvl="0" indent="0" algn="ctr" rtl="0">
                        <a:spcBef>
                          <a:spcPts val="0"/>
                        </a:spcBef>
                        <a:spcAft>
                          <a:spcPts val="0"/>
                        </a:spcAft>
                        <a:buNone/>
                      </a:pPr>
                      <a:r>
                        <a:rPr lang="en-GB"/>
                        <a:t>Sugar</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lvl="0" indent="0" algn="ctr" rtl="0">
                        <a:spcBef>
                          <a:spcPts val="0"/>
                        </a:spcBef>
                        <a:spcAft>
                          <a:spcPts val="0"/>
                        </a:spcAft>
                        <a:buNone/>
                      </a:pPr>
                      <a:r>
                        <a:rPr lang="en-GB"/>
                        <a:t>Honey</a:t>
                      </a:r>
                      <a:endParaRPr/>
                    </a:p>
                  </a:txBody>
                  <a:tcPr marL="91425" marR="91425" marT="91425" marB="914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3"/>
          <p:cNvSpPr txBox="1">
            <a:spLocks noGrp="1"/>
          </p:cNvSpPr>
          <p:nvPr>
            <p:ph type="title" idx="2"/>
          </p:nvPr>
        </p:nvSpPr>
        <p:spPr>
          <a:xfrm>
            <a:off x="2312100" y="2052000"/>
            <a:ext cx="4519800" cy="1039500"/>
          </a:xfrm>
          <a:prstGeom prst="rect">
            <a:avLst/>
          </a:prstGeom>
          <a:ln w="28575" cap="flat" cmpd="sng">
            <a:solidFill>
              <a:srgbClr val="6AA84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GB" sz="6000">
                <a:solidFill>
                  <a:srgbClr val="6AA84F"/>
                </a:solidFill>
              </a:rPr>
              <a:t>Media Plan</a:t>
            </a:r>
            <a:endParaRPr sz="6000">
              <a:solidFill>
                <a:srgbClr val="6AA84F"/>
              </a:solidFill>
            </a:endParaRPr>
          </a:p>
        </p:txBody>
      </p:sp>
      <p:sp>
        <p:nvSpPr>
          <p:cNvPr id="497" name="Google Shape;497;p5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pic>
        <p:nvPicPr>
          <p:cNvPr id="502" name="Google Shape;502;p54"/>
          <p:cNvPicPr preferRelativeResize="0"/>
          <p:nvPr/>
        </p:nvPicPr>
        <p:blipFill>
          <a:blip r:embed="rId3">
            <a:alphaModFix/>
          </a:blip>
          <a:stretch>
            <a:fillRect/>
          </a:stretch>
        </p:blipFill>
        <p:spPr>
          <a:xfrm>
            <a:off x="3210451" y="1559388"/>
            <a:ext cx="1369856" cy="2940774"/>
          </a:xfrm>
          <a:prstGeom prst="rect">
            <a:avLst/>
          </a:prstGeom>
          <a:noFill/>
          <a:ln>
            <a:noFill/>
          </a:ln>
        </p:spPr>
      </p:pic>
      <p:sp>
        <p:nvSpPr>
          <p:cNvPr id="503" name="Google Shape;503;p54"/>
          <p:cNvSpPr txBox="1">
            <a:spLocks noGrp="1"/>
          </p:cNvSpPr>
          <p:nvPr>
            <p:ph type="sldNum" idx="12"/>
          </p:nvPr>
        </p:nvSpPr>
        <p:spPr>
          <a:xfrm>
            <a:off x="8440658" y="4506342"/>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33</a:t>
            </a:fld>
            <a:endParaRPr/>
          </a:p>
        </p:txBody>
      </p:sp>
      <p:sp>
        <p:nvSpPr>
          <p:cNvPr id="504" name="Google Shape;504;p54"/>
          <p:cNvSpPr txBox="1">
            <a:spLocks noGrp="1"/>
          </p:cNvSpPr>
          <p:nvPr>
            <p:ph type="title"/>
          </p:nvPr>
        </p:nvSpPr>
        <p:spPr>
          <a:xfrm>
            <a:off x="311700" y="258650"/>
            <a:ext cx="72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solidFill>
                  <a:srgbClr val="6AA84F"/>
                </a:solidFill>
              </a:rPr>
              <a:t>Sihat App-ah!: Recommendations</a:t>
            </a:r>
            <a:endParaRPr sz="3500">
              <a:solidFill>
                <a:srgbClr val="6AA84F"/>
              </a:solidFill>
            </a:endParaRPr>
          </a:p>
        </p:txBody>
      </p:sp>
      <p:pic>
        <p:nvPicPr>
          <p:cNvPr id="505" name="Google Shape;505;p54"/>
          <p:cNvPicPr preferRelativeResize="0"/>
          <p:nvPr/>
        </p:nvPicPr>
        <p:blipFill rotWithShape="1">
          <a:blip r:embed="rId4">
            <a:alphaModFix/>
          </a:blip>
          <a:srcRect l="3353"/>
          <a:stretch/>
        </p:blipFill>
        <p:spPr>
          <a:xfrm>
            <a:off x="215200" y="1559363"/>
            <a:ext cx="1465149" cy="2940792"/>
          </a:xfrm>
          <a:prstGeom prst="rect">
            <a:avLst/>
          </a:prstGeom>
          <a:noFill/>
          <a:ln>
            <a:noFill/>
          </a:ln>
        </p:spPr>
      </p:pic>
      <p:pic>
        <p:nvPicPr>
          <p:cNvPr id="506" name="Google Shape;506;p54"/>
          <p:cNvPicPr preferRelativeResize="0"/>
          <p:nvPr/>
        </p:nvPicPr>
        <p:blipFill rotWithShape="1">
          <a:blip r:embed="rId5">
            <a:alphaModFix/>
          </a:blip>
          <a:srcRect l="3353"/>
          <a:stretch/>
        </p:blipFill>
        <p:spPr>
          <a:xfrm>
            <a:off x="1712824" y="1553175"/>
            <a:ext cx="1465149" cy="2953175"/>
          </a:xfrm>
          <a:prstGeom prst="rect">
            <a:avLst/>
          </a:prstGeom>
          <a:noFill/>
          <a:ln>
            <a:noFill/>
          </a:ln>
        </p:spPr>
      </p:pic>
      <p:sp>
        <p:nvSpPr>
          <p:cNvPr id="507" name="Google Shape;507;p54"/>
          <p:cNvSpPr/>
          <p:nvPr/>
        </p:nvSpPr>
        <p:spPr>
          <a:xfrm>
            <a:off x="1553463" y="2986850"/>
            <a:ext cx="323400" cy="1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4"/>
          <p:cNvSpPr/>
          <p:nvPr/>
        </p:nvSpPr>
        <p:spPr>
          <a:xfrm>
            <a:off x="3021825" y="2986850"/>
            <a:ext cx="323400" cy="1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4"/>
          <p:cNvSpPr txBox="1"/>
          <p:nvPr/>
        </p:nvSpPr>
        <p:spPr>
          <a:xfrm>
            <a:off x="267050" y="11725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Login</a:t>
            </a:r>
            <a:endParaRPr sz="1000" b="1">
              <a:latin typeface="Oxygen"/>
              <a:ea typeface="Oxygen"/>
              <a:cs typeface="Oxygen"/>
              <a:sym typeface="Oxygen"/>
            </a:endParaRPr>
          </a:p>
        </p:txBody>
      </p:sp>
      <p:sp>
        <p:nvSpPr>
          <p:cNvPr id="510" name="Google Shape;510;p54"/>
          <p:cNvSpPr txBox="1"/>
          <p:nvPr/>
        </p:nvSpPr>
        <p:spPr>
          <a:xfrm>
            <a:off x="1738750" y="11725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Homepage</a:t>
            </a:r>
            <a:endParaRPr sz="1000" b="1">
              <a:latin typeface="Oxygen"/>
              <a:ea typeface="Oxygen"/>
              <a:cs typeface="Oxygen"/>
              <a:sym typeface="Oxygen"/>
            </a:endParaRPr>
          </a:p>
        </p:txBody>
      </p:sp>
      <p:sp>
        <p:nvSpPr>
          <p:cNvPr id="511" name="Google Shape;511;p54"/>
          <p:cNvSpPr txBox="1"/>
          <p:nvPr/>
        </p:nvSpPr>
        <p:spPr>
          <a:xfrm>
            <a:off x="3188725" y="11529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Recommendations</a:t>
            </a:r>
            <a:endParaRPr sz="1000" b="1">
              <a:latin typeface="Oxygen"/>
              <a:ea typeface="Oxygen"/>
              <a:cs typeface="Oxygen"/>
              <a:sym typeface="Oxygen"/>
            </a:endParaRPr>
          </a:p>
        </p:txBody>
      </p:sp>
      <p:sp>
        <p:nvSpPr>
          <p:cNvPr id="512" name="Google Shape;512;p54"/>
          <p:cNvSpPr/>
          <p:nvPr/>
        </p:nvSpPr>
        <p:spPr>
          <a:xfrm rot="3488430">
            <a:off x="4628917" y="1324808"/>
            <a:ext cx="487081" cy="684877"/>
          </a:xfrm>
          <a:prstGeom prst="downArrow">
            <a:avLst>
              <a:gd name="adj1" fmla="val 50000"/>
              <a:gd name="adj2" fmla="val 5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5"/>
                                        </p:tgtEl>
                                        <p:attrNameLst>
                                          <p:attrName>style.visibility</p:attrName>
                                        </p:attrNameLst>
                                      </p:cBhvr>
                                      <p:to>
                                        <p:strVal val="visible"/>
                                      </p:to>
                                    </p:set>
                                    <p:animEffect transition="in" filter="fade">
                                      <p:cBhvr>
                                        <p:cTn id="7" dur="1000"/>
                                        <p:tgtEl>
                                          <p:spTgt spid="505"/>
                                        </p:tgtEl>
                                      </p:cBhvr>
                                    </p:animEffect>
                                  </p:childTnLst>
                                </p:cTn>
                              </p:par>
                              <p:par>
                                <p:cTn id="8" presetID="10" presetClass="entr" presetSubtype="0" fill="hold" nodeType="withEffect">
                                  <p:stCondLst>
                                    <p:cond delay="0"/>
                                  </p:stCondLst>
                                  <p:childTnLst>
                                    <p:set>
                                      <p:cBhvr>
                                        <p:cTn id="9" dur="1" fill="hold">
                                          <p:stCondLst>
                                            <p:cond delay="0"/>
                                          </p:stCondLst>
                                        </p:cTn>
                                        <p:tgtEl>
                                          <p:spTgt spid="509"/>
                                        </p:tgtEl>
                                        <p:attrNameLst>
                                          <p:attrName>style.visibility</p:attrName>
                                        </p:attrNameLst>
                                      </p:cBhvr>
                                      <p:to>
                                        <p:strVal val="visible"/>
                                      </p:to>
                                    </p:set>
                                    <p:animEffect transition="in" filter="fade">
                                      <p:cBhvr>
                                        <p:cTn id="10" dur="1000"/>
                                        <p:tgtEl>
                                          <p:spTgt spid="50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06"/>
                                        </p:tgtEl>
                                        <p:attrNameLst>
                                          <p:attrName>style.visibility</p:attrName>
                                        </p:attrNameLst>
                                      </p:cBhvr>
                                      <p:to>
                                        <p:strVal val="visible"/>
                                      </p:to>
                                    </p:set>
                                    <p:animEffect transition="in" filter="fade">
                                      <p:cBhvr>
                                        <p:cTn id="15" dur="1000"/>
                                        <p:tgtEl>
                                          <p:spTgt spid="506"/>
                                        </p:tgtEl>
                                      </p:cBhvr>
                                    </p:animEffect>
                                  </p:childTnLst>
                                </p:cTn>
                              </p:par>
                              <p:par>
                                <p:cTn id="16" presetID="10" presetClass="entr" presetSubtype="0" fill="hold" nodeType="withEffect">
                                  <p:stCondLst>
                                    <p:cond delay="0"/>
                                  </p:stCondLst>
                                  <p:childTnLst>
                                    <p:set>
                                      <p:cBhvr>
                                        <p:cTn id="17" dur="1" fill="hold">
                                          <p:stCondLst>
                                            <p:cond delay="0"/>
                                          </p:stCondLst>
                                        </p:cTn>
                                        <p:tgtEl>
                                          <p:spTgt spid="510"/>
                                        </p:tgtEl>
                                        <p:attrNameLst>
                                          <p:attrName>style.visibility</p:attrName>
                                        </p:attrNameLst>
                                      </p:cBhvr>
                                      <p:to>
                                        <p:strVal val="visible"/>
                                      </p:to>
                                    </p:set>
                                    <p:animEffect transition="in" filter="fade">
                                      <p:cBhvr>
                                        <p:cTn id="18" dur="1000"/>
                                        <p:tgtEl>
                                          <p:spTgt spid="510"/>
                                        </p:tgtEl>
                                      </p:cBhvr>
                                    </p:animEffect>
                                  </p:childTnLst>
                                </p:cTn>
                              </p:par>
                              <p:par>
                                <p:cTn id="19" presetID="10" presetClass="entr" presetSubtype="0" fill="hold" nodeType="withEffect">
                                  <p:stCondLst>
                                    <p:cond delay="0"/>
                                  </p:stCondLst>
                                  <p:childTnLst>
                                    <p:set>
                                      <p:cBhvr>
                                        <p:cTn id="20" dur="1" fill="hold">
                                          <p:stCondLst>
                                            <p:cond delay="0"/>
                                          </p:stCondLst>
                                        </p:cTn>
                                        <p:tgtEl>
                                          <p:spTgt spid="507"/>
                                        </p:tgtEl>
                                        <p:attrNameLst>
                                          <p:attrName>style.visibility</p:attrName>
                                        </p:attrNameLst>
                                      </p:cBhvr>
                                      <p:to>
                                        <p:strVal val="visible"/>
                                      </p:to>
                                    </p:set>
                                    <p:animEffect transition="in" filter="fade">
                                      <p:cBhvr>
                                        <p:cTn id="21" dur="1000"/>
                                        <p:tgtEl>
                                          <p:spTgt spid="50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02"/>
                                        </p:tgtEl>
                                        <p:attrNameLst>
                                          <p:attrName>style.visibility</p:attrName>
                                        </p:attrNameLst>
                                      </p:cBhvr>
                                      <p:to>
                                        <p:strVal val="visible"/>
                                      </p:to>
                                    </p:set>
                                    <p:animEffect transition="in" filter="fade">
                                      <p:cBhvr>
                                        <p:cTn id="26" dur="1000"/>
                                        <p:tgtEl>
                                          <p:spTgt spid="502"/>
                                        </p:tgtEl>
                                      </p:cBhvr>
                                    </p:animEffect>
                                  </p:childTnLst>
                                </p:cTn>
                              </p:par>
                              <p:par>
                                <p:cTn id="27" presetID="10" presetClass="entr" presetSubtype="0" fill="hold" nodeType="withEffect">
                                  <p:stCondLst>
                                    <p:cond delay="0"/>
                                  </p:stCondLst>
                                  <p:childTnLst>
                                    <p:set>
                                      <p:cBhvr>
                                        <p:cTn id="28" dur="1" fill="hold">
                                          <p:stCondLst>
                                            <p:cond delay="0"/>
                                          </p:stCondLst>
                                        </p:cTn>
                                        <p:tgtEl>
                                          <p:spTgt spid="511"/>
                                        </p:tgtEl>
                                        <p:attrNameLst>
                                          <p:attrName>style.visibility</p:attrName>
                                        </p:attrNameLst>
                                      </p:cBhvr>
                                      <p:to>
                                        <p:strVal val="visible"/>
                                      </p:to>
                                    </p:set>
                                    <p:animEffect transition="in" filter="fade">
                                      <p:cBhvr>
                                        <p:cTn id="29" dur="1000"/>
                                        <p:tgtEl>
                                          <p:spTgt spid="511"/>
                                        </p:tgtEl>
                                      </p:cBhvr>
                                    </p:animEffect>
                                  </p:childTnLst>
                                </p:cTn>
                              </p:par>
                              <p:par>
                                <p:cTn id="30" presetID="10" presetClass="entr" presetSubtype="0" fill="hold" nodeType="withEffect">
                                  <p:stCondLst>
                                    <p:cond delay="0"/>
                                  </p:stCondLst>
                                  <p:childTnLst>
                                    <p:set>
                                      <p:cBhvr>
                                        <p:cTn id="31" dur="1" fill="hold">
                                          <p:stCondLst>
                                            <p:cond delay="0"/>
                                          </p:stCondLst>
                                        </p:cTn>
                                        <p:tgtEl>
                                          <p:spTgt spid="508"/>
                                        </p:tgtEl>
                                        <p:attrNameLst>
                                          <p:attrName>style.visibility</p:attrName>
                                        </p:attrNameLst>
                                      </p:cBhvr>
                                      <p:to>
                                        <p:strVal val="visible"/>
                                      </p:to>
                                    </p:set>
                                    <p:animEffect transition="in" filter="fade">
                                      <p:cBhvr>
                                        <p:cTn id="32" dur="1000"/>
                                        <p:tgtEl>
                                          <p:spTgt spid="508"/>
                                        </p:tgtEl>
                                      </p:cBhvr>
                                    </p:animEffect>
                                  </p:childTnLst>
                                </p:cTn>
                              </p:par>
                              <p:par>
                                <p:cTn id="33" presetID="10" presetClass="entr" presetSubtype="0" fill="hold" nodeType="withEffect">
                                  <p:stCondLst>
                                    <p:cond delay="0"/>
                                  </p:stCondLst>
                                  <p:childTnLst>
                                    <p:set>
                                      <p:cBhvr>
                                        <p:cTn id="34" dur="1" fill="hold">
                                          <p:stCondLst>
                                            <p:cond delay="0"/>
                                          </p:stCondLst>
                                        </p:cTn>
                                        <p:tgtEl>
                                          <p:spTgt spid="512"/>
                                        </p:tgtEl>
                                        <p:attrNameLst>
                                          <p:attrName>style.visibility</p:attrName>
                                        </p:attrNameLst>
                                      </p:cBhvr>
                                      <p:to>
                                        <p:strVal val="visible"/>
                                      </p:to>
                                    </p:set>
                                    <p:animEffect transition="in" filter="fade">
                                      <p:cBhvr>
                                        <p:cTn id="35" dur="1200"/>
                                        <p:tgtEl>
                                          <p:spTgt spid="5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55"/>
          <p:cNvSpPr/>
          <p:nvPr/>
        </p:nvSpPr>
        <p:spPr>
          <a:xfrm>
            <a:off x="179275" y="1232650"/>
            <a:ext cx="3474000" cy="3429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5"/>
          <p:cNvSpPr txBox="1"/>
          <p:nvPr/>
        </p:nvSpPr>
        <p:spPr>
          <a:xfrm>
            <a:off x="4671650" y="2571750"/>
            <a:ext cx="3599400" cy="615600"/>
          </a:xfrm>
          <a:prstGeom prst="rect">
            <a:avLst/>
          </a:prstGeom>
          <a:noFill/>
          <a:ln w="9525" cap="flat" cmpd="sng">
            <a:solidFill>
              <a:srgbClr val="8E7CC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rgbClr val="8E7CC3"/>
                </a:solidFill>
                <a:latin typeface="Oxygen Light"/>
                <a:ea typeface="Oxygen Light"/>
                <a:cs typeface="Oxygen Light"/>
                <a:sym typeface="Oxygen Light"/>
              </a:rPr>
              <a:t>Some do not have </a:t>
            </a:r>
            <a:r>
              <a:rPr lang="en-GB" b="1">
                <a:solidFill>
                  <a:srgbClr val="8E7CC3"/>
                </a:solidFill>
                <a:latin typeface="Oxygen"/>
                <a:ea typeface="Oxygen"/>
                <a:cs typeface="Oxygen"/>
                <a:sym typeface="Oxygen"/>
              </a:rPr>
              <a:t>internet at home</a:t>
            </a:r>
            <a:r>
              <a:rPr lang="en-GB">
                <a:solidFill>
                  <a:srgbClr val="8E7CC3"/>
                </a:solidFill>
                <a:latin typeface="Oxygen Light"/>
                <a:ea typeface="Oxygen Light"/>
                <a:cs typeface="Oxygen Light"/>
                <a:sym typeface="Oxygen Light"/>
              </a:rPr>
              <a:t> and </a:t>
            </a:r>
            <a:r>
              <a:rPr lang="en-GB" b="1">
                <a:solidFill>
                  <a:srgbClr val="8E7CC3"/>
                </a:solidFill>
                <a:latin typeface="Oxygen"/>
                <a:ea typeface="Oxygen"/>
                <a:cs typeface="Oxygen"/>
                <a:sym typeface="Oxygen"/>
              </a:rPr>
              <a:t>mobile data </a:t>
            </a:r>
            <a:endParaRPr b="1">
              <a:solidFill>
                <a:srgbClr val="8E7CC3"/>
              </a:solidFill>
              <a:latin typeface="Oxygen"/>
              <a:ea typeface="Oxygen"/>
              <a:cs typeface="Oxygen"/>
              <a:sym typeface="Oxygen"/>
            </a:endParaRPr>
          </a:p>
        </p:txBody>
      </p:sp>
      <p:sp>
        <p:nvSpPr>
          <p:cNvPr id="519" name="Google Shape;519;p55"/>
          <p:cNvSpPr txBox="1">
            <a:spLocks noGrp="1"/>
          </p:cNvSpPr>
          <p:nvPr>
            <p:ph type="title"/>
          </p:nvPr>
        </p:nvSpPr>
        <p:spPr>
          <a:xfrm>
            <a:off x="311700" y="2462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6AA84F"/>
                </a:solidFill>
              </a:rPr>
              <a:t>Why will this work?</a:t>
            </a:r>
            <a:endParaRPr>
              <a:solidFill>
                <a:srgbClr val="6AA84F"/>
              </a:solidFill>
            </a:endParaRPr>
          </a:p>
        </p:txBody>
      </p:sp>
      <p:sp>
        <p:nvSpPr>
          <p:cNvPr id="520" name="Google Shape;520;p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34</a:t>
            </a:fld>
            <a:endParaRPr/>
          </a:p>
        </p:txBody>
      </p:sp>
      <p:pic>
        <p:nvPicPr>
          <p:cNvPr id="521" name="Google Shape;521;p55"/>
          <p:cNvPicPr preferRelativeResize="0"/>
          <p:nvPr/>
        </p:nvPicPr>
        <p:blipFill>
          <a:blip r:embed="rId3">
            <a:alphaModFix/>
          </a:blip>
          <a:stretch>
            <a:fillRect/>
          </a:stretch>
        </p:blipFill>
        <p:spPr>
          <a:xfrm>
            <a:off x="311700" y="879425"/>
            <a:ext cx="3599375" cy="3629274"/>
          </a:xfrm>
          <a:prstGeom prst="rect">
            <a:avLst/>
          </a:prstGeom>
          <a:noFill/>
          <a:ln>
            <a:noFill/>
          </a:ln>
        </p:spPr>
      </p:pic>
      <p:cxnSp>
        <p:nvCxnSpPr>
          <p:cNvPr id="522" name="Google Shape;522;p55"/>
          <p:cNvCxnSpPr/>
          <p:nvPr/>
        </p:nvCxnSpPr>
        <p:spPr>
          <a:xfrm rot="10800000" flipH="1">
            <a:off x="3388625" y="1649025"/>
            <a:ext cx="1236300" cy="11100"/>
          </a:xfrm>
          <a:prstGeom prst="straightConnector1">
            <a:avLst/>
          </a:prstGeom>
          <a:noFill/>
          <a:ln w="9525" cap="flat" cmpd="sng">
            <a:solidFill>
              <a:srgbClr val="990000"/>
            </a:solidFill>
            <a:prstDash val="solid"/>
            <a:round/>
            <a:headEnd type="none" w="med" len="med"/>
            <a:tailEnd type="none" w="med" len="med"/>
          </a:ln>
        </p:spPr>
      </p:cxnSp>
      <p:sp>
        <p:nvSpPr>
          <p:cNvPr id="523" name="Google Shape;523;p55"/>
          <p:cNvSpPr txBox="1"/>
          <p:nvPr/>
        </p:nvSpPr>
        <p:spPr>
          <a:xfrm>
            <a:off x="4671650" y="1311825"/>
            <a:ext cx="3599400" cy="615600"/>
          </a:xfrm>
          <a:prstGeom prst="rect">
            <a:avLst/>
          </a:prstGeom>
          <a:noFill/>
          <a:ln w="9525" cap="flat" cmpd="sng">
            <a:solidFill>
              <a:srgbClr val="99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990000"/>
                </a:solidFill>
                <a:latin typeface="Oxygen"/>
                <a:ea typeface="Oxygen"/>
                <a:cs typeface="Oxygen"/>
                <a:sym typeface="Oxygen"/>
              </a:rPr>
              <a:t>Phone possession</a:t>
            </a:r>
            <a:r>
              <a:rPr lang="en-GB">
                <a:solidFill>
                  <a:srgbClr val="990000"/>
                </a:solidFill>
                <a:latin typeface="Oxygen Light"/>
                <a:ea typeface="Oxygen Light"/>
                <a:cs typeface="Oxygen Light"/>
                <a:sym typeface="Oxygen Light"/>
              </a:rPr>
              <a:t> high across all clusters (as with Preliminary EDA)</a:t>
            </a:r>
            <a:endParaRPr>
              <a:solidFill>
                <a:srgbClr val="990000"/>
              </a:solidFill>
              <a:latin typeface="Oxygen Light"/>
              <a:ea typeface="Oxygen Light"/>
              <a:cs typeface="Oxygen Light"/>
              <a:sym typeface="Oxygen Light"/>
            </a:endParaRPr>
          </a:p>
        </p:txBody>
      </p:sp>
      <p:cxnSp>
        <p:nvCxnSpPr>
          <p:cNvPr id="524" name="Google Shape;524;p55"/>
          <p:cNvCxnSpPr/>
          <p:nvPr/>
        </p:nvCxnSpPr>
        <p:spPr>
          <a:xfrm rot="10800000" flipH="1">
            <a:off x="3025650" y="2775025"/>
            <a:ext cx="1607700" cy="2400"/>
          </a:xfrm>
          <a:prstGeom prst="straightConnector1">
            <a:avLst/>
          </a:prstGeom>
          <a:noFill/>
          <a:ln w="9525" cap="flat" cmpd="sng">
            <a:solidFill>
              <a:srgbClr val="8E7CC3"/>
            </a:solidFill>
            <a:prstDash val="solid"/>
            <a:round/>
            <a:headEnd type="none" w="med" len="med"/>
            <a:tailEnd type="none" w="med" len="med"/>
          </a:ln>
        </p:spPr>
      </p:cxnSp>
      <p:cxnSp>
        <p:nvCxnSpPr>
          <p:cNvPr id="525" name="Google Shape;525;p55"/>
          <p:cNvCxnSpPr/>
          <p:nvPr/>
        </p:nvCxnSpPr>
        <p:spPr>
          <a:xfrm>
            <a:off x="2304750" y="2886600"/>
            <a:ext cx="2328600" cy="9300"/>
          </a:xfrm>
          <a:prstGeom prst="straightConnector1">
            <a:avLst/>
          </a:prstGeom>
          <a:noFill/>
          <a:ln w="9525" cap="flat" cmpd="sng">
            <a:solidFill>
              <a:srgbClr val="8E7CC3"/>
            </a:solidFill>
            <a:prstDash val="solid"/>
            <a:round/>
            <a:headEnd type="none" w="med" len="med"/>
            <a:tailEnd type="none" w="med" len="med"/>
          </a:ln>
        </p:spPr>
      </p:cxnSp>
      <p:sp>
        <p:nvSpPr>
          <p:cNvPr id="526" name="Google Shape;526;p55"/>
          <p:cNvSpPr txBox="1"/>
          <p:nvPr/>
        </p:nvSpPr>
        <p:spPr>
          <a:xfrm>
            <a:off x="4671650" y="3187350"/>
            <a:ext cx="3599400" cy="400200"/>
          </a:xfrm>
          <a:prstGeom prst="rect">
            <a:avLst/>
          </a:prstGeom>
          <a:noFill/>
          <a:ln w="9525" cap="flat" cmpd="sng">
            <a:solidFill>
              <a:srgbClr val="8E7CC3"/>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b="1">
                <a:solidFill>
                  <a:srgbClr val="8E7CC3"/>
                </a:solidFill>
                <a:latin typeface="Oxygen"/>
                <a:ea typeface="Oxygen"/>
                <a:cs typeface="Oxygen"/>
                <a:sym typeface="Oxygen"/>
              </a:rPr>
              <a:t>→ OFFLINE</a:t>
            </a:r>
            <a:endParaRPr b="1">
              <a:solidFill>
                <a:srgbClr val="8E7CC3"/>
              </a:solidFill>
              <a:latin typeface="Oxygen"/>
              <a:ea typeface="Oxygen"/>
              <a:cs typeface="Oxygen"/>
              <a:sym typeface="Oxygen"/>
            </a:endParaRPr>
          </a:p>
        </p:txBody>
      </p:sp>
      <p:cxnSp>
        <p:nvCxnSpPr>
          <p:cNvPr id="527" name="Google Shape;527;p55"/>
          <p:cNvCxnSpPr/>
          <p:nvPr/>
        </p:nvCxnSpPr>
        <p:spPr>
          <a:xfrm rot="10800000" flipH="1">
            <a:off x="2179973" y="3388650"/>
            <a:ext cx="2445000" cy="11100"/>
          </a:xfrm>
          <a:prstGeom prst="straightConnector1">
            <a:avLst/>
          </a:prstGeom>
          <a:noFill/>
          <a:ln w="9525" cap="flat" cmpd="sng">
            <a:solidFill>
              <a:srgbClr val="3D85C6"/>
            </a:solidFill>
            <a:prstDash val="solid"/>
            <a:round/>
            <a:headEnd type="none" w="med" len="med"/>
            <a:tailEnd type="none" w="med" len="med"/>
          </a:ln>
        </p:spPr>
      </p:cxnSp>
      <p:cxnSp>
        <p:nvCxnSpPr>
          <p:cNvPr id="528" name="Google Shape;528;p55"/>
          <p:cNvCxnSpPr/>
          <p:nvPr/>
        </p:nvCxnSpPr>
        <p:spPr>
          <a:xfrm rot="10800000" flipH="1">
            <a:off x="2874375" y="3544325"/>
            <a:ext cx="1759200" cy="90300"/>
          </a:xfrm>
          <a:prstGeom prst="straightConnector1">
            <a:avLst/>
          </a:prstGeom>
          <a:noFill/>
          <a:ln w="9525" cap="flat" cmpd="sng">
            <a:solidFill>
              <a:srgbClr val="3D85C6"/>
            </a:solidFill>
            <a:prstDash val="solid"/>
            <a:round/>
            <a:headEnd type="none" w="med" len="med"/>
            <a:tailEnd type="non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p56"/>
          <p:cNvSpPr txBox="1">
            <a:spLocks noGrp="1"/>
          </p:cNvSpPr>
          <p:nvPr>
            <p:ph type="title"/>
          </p:nvPr>
        </p:nvSpPr>
        <p:spPr>
          <a:xfrm>
            <a:off x="311700" y="272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6AA84F"/>
                </a:solidFill>
              </a:rPr>
              <a:t>Breaking unhealthy habits</a:t>
            </a:r>
            <a:endParaRPr>
              <a:solidFill>
                <a:srgbClr val="6AA84F"/>
              </a:solidFill>
            </a:endParaRPr>
          </a:p>
        </p:txBody>
      </p:sp>
      <p:sp>
        <p:nvSpPr>
          <p:cNvPr id="534" name="Google Shape;534;p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35</a:t>
            </a:fld>
            <a:endParaRPr/>
          </a:p>
        </p:txBody>
      </p:sp>
      <p:sp>
        <p:nvSpPr>
          <p:cNvPr id="535" name="Google Shape;535;p56"/>
          <p:cNvSpPr txBox="1"/>
          <p:nvPr/>
        </p:nvSpPr>
        <p:spPr>
          <a:xfrm>
            <a:off x="311700" y="1037350"/>
            <a:ext cx="344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Oxygen Light"/>
                <a:ea typeface="Oxygen Light"/>
                <a:cs typeface="Oxygen Light"/>
                <a:sym typeface="Oxygen Light"/>
              </a:rPr>
              <a:t>Recommendations for healthier choice</a:t>
            </a:r>
            <a:endParaRPr>
              <a:latin typeface="Oxygen Light"/>
              <a:ea typeface="Oxygen Light"/>
              <a:cs typeface="Oxygen Light"/>
              <a:sym typeface="Oxygen Light"/>
            </a:endParaRPr>
          </a:p>
        </p:txBody>
      </p:sp>
      <p:cxnSp>
        <p:nvCxnSpPr>
          <p:cNvPr id="536" name="Google Shape;536;p56"/>
          <p:cNvCxnSpPr/>
          <p:nvPr/>
        </p:nvCxnSpPr>
        <p:spPr>
          <a:xfrm rot="10800000" flipH="1">
            <a:off x="3760800" y="1233100"/>
            <a:ext cx="1374600" cy="8700"/>
          </a:xfrm>
          <a:prstGeom prst="straightConnector1">
            <a:avLst/>
          </a:prstGeom>
          <a:noFill/>
          <a:ln w="9525" cap="flat" cmpd="sng">
            <a:solidFill>
              <a:schemeClr val="dk2"/>
            </a:solidFill>
            <a:prstDash val="solid"/>
            <a:round/>
            <a:headEnd type="none" w="med" len="med"/>
            <a:tailEnd type="triangle" w="med" len="med"/>
          </a:ln>
        </p:spPr>
      </p:cxnSp>
      <p:sp>
        <p:nvSpPr>
          <p:cNvPr id="537" name="Google Shape;537;p56"/>
          <p:cNvSpPr txBox="1"/>
          <p:nvPr/>
        </p:nvSpPr>
        <p:spPr>
          <a:xfrm>
            <a:off x="5309225" y="1037350"/>
            <a:ext cx="497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Oxygen Light"/>
                <a:ea typeface="Oxygen Light"/>
                <a:cs typeface="Oxygen Light"/>
                <a:sym typeface="Oxygen Light"/>
              </a:rPr>
              <a:t>Translated into </a:t>
            </a:r>
            <a:r>
              <a:rPr lang="en-GB" b="1">
                <a:latin typeface="Oxygen"/>
                <a:ea typeface="Oxygen"/>
                <a:cs typeface="Oxygen"/>
                <a:sym typeface="Oxygen"/>
              </a:rPr>
              <a:t>long-term </a:t>
            </a:r>
            <a:r>
              <a:rPr lang="en-GB">
                <a:latin typeface="Oxygen Light"/>
                <a:ea typeface="Oxygen Light"/>
                <a:cs typeface="Oxygen Light"/>
                <a:sym typeface="Oxygen Light"/>
              </a:rPr>
              <a:t>lifestyle changes </a:t>
            </a:r>
            <a:endParaRPr>
              <a:latin typeface="Oxygen Light"/>
              <a:ea typeface="Oxygen Light"/>
              <a:cs typeface="Oxygen Light"/>
              <a:sym typeface="Oxygen Light"/>
            </a:endParaRPr>
          </a:p>
        </p:txBody>
      </p:sp>
      <p:sp>
        <p:nvSpPr>
          <p:cNvPr id="538" name="Google Shape;538;p56"/>
          <p:cNvSpPr txBox="1"/>
          <p:nvPr/>
        </p:nvSpPr>
        <p:spPr>
          <a:xfrm>
            <a:off x="4223400" y="1380788"/>
            <a:ext cx="4494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Oxygen Light"/>
                <a:ea typeface="Oxygen Light"/>
                <a:cs typeface="Oxygen Light"/>
                <a:sym typeface="Oxygen Light"/>
              </a:rPr>
              <a:t>?</a:t>
            </a:r>
            <a:endParaRPr>
              <a:latin typeface="Oxygen Light"/>
              <a:ea typeface="Oxygen Light"/>
              <a:cs typeface="Oxygen Light"/>
              <a:sym typeface="Oxygen Light"/>
            </a:endParaRPr>
          </a:p>
        </p:txBody>
      </p:sp>
      <p:grpSp>
        <p:nvGrpSpPr>
          <p:cNvPr id="539" name="Google Shape;539;p56"/>
          <p:cNvGrpSpPr/>
          <p:nvPr/>
        </p:nvGrpSpPr>
        <p:grpSpPr>
          <a:xfrm>
            <a:off x="6688067" y="1427900"/>
            <a:ext cx="2278500" cy="3255000"/>
            <a:chOff x="6676975" y="1637025"/>
            <a:chExt cx="2278500" cy="3255000"/>
          </a:xfrm>
        </p:grpSpPr>
        <p:sp>
          <p:nvSpPr>
            <p:cNvPr id="540" name="Google Shape;540;p56"/>
            <p:cNvSpPr/>
            <p:nvPr/>
          </p:nvSpPr>
          <p:spPr>
            <a:xfrm>
              <a:off x="6676975" y="3264525"/>
              <a:ext cx="2278500" cy="1627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6"/>
            <p:cNvSpPr/>
            <p:nvPr/>
          </p:nvSpPr>
          <p:spPr>
            <a:xfrm>
              <a:off x="6676975" y="1637025"/>
              <a:ext cx="2278500" cy="1627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2" name="Google Shape;542;p56"/>
            <p:cNvPicPr preferRelativeResize="0"/>
            <p:nvPr/>
          </p:nvPicPr>
          <p:blipFill>
            <a:blip r:embed="rId3">
              <a:alphaModFix/>
            </a:blip>
            <a:stretch>
              <a:fillRect/>
            </a:stretch>
          </p:blipFill>
          <p:spPr>
            <a:xfrm>
              <a:off x="6742742" y="1831082"/>
              <a:ext cx="2151049" cy="1292411"/>
            </a:xfrm>
            <a:prstGeom prst="rect">
              <a:avLst/>
            </a:prstGeom>
            <a:noFill/>
            <a:ln>
              <a:noFill/>
            </a:ln>
          </p:spPr>
        </p:pic>
        <p:sp>
          <p:nvSpPr>
            <p:cNvPr id="543" name="Google Shape;543;p56"/>
            <p:cNvSpPr/>
            <p:nvPr/>
          </p:nvSpPr>
          <p:spPr>
            <a:xfrm rot="-5400000">
              <a:off x="7286625" y="4442275"/>
              <a:ext cx="56400" cy="4983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6"/>
            <p:cNvSpPr/>
            <p:nvPr/>
          </p:nvSpPr>
          <p:spPr>
            <a:xfrm rot="-5400000">
              <a:off x="8418052" y="4599570"/>
              <a:ext cx="42600" cy="187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45" name="Google Shape;545;p56"/>
            <p:cNvPicPr preferRelativeResize="0"/>
            <p:nvPr/>
          </p:nvPicPr>
          <p:blipFill rotWithShape="1">
            <a:blip r:embed="rId4">
              <a:alphaModFix/>
            </a:blip>
            <a:srcRect t="49459" r="48974"/>
            <a:stretch/>
          </p:blipFill>
          <p:spPr>
            <a:xfrm>
              <a:off x="6882637" y="3201250"/>
              <a:ext cx="1832625" cy="1384225"/>
            </a:xfrm>
            <a:prstGeom prst="rect">
              <a:avLst/>
            </a:prstGeom>
            <a:noFill/>
            <a:ln>
              <a:noFill/>
            </a:ln>
          </p:spPr>
        </p:pic>
      </p:grpSp>
      <p:grpSp>
        <p:nvGrpSpPr>
          <p:cNvPr id="546" name="Google Shape;546;p56"/>
          <p:cNvGrpSpPr/>
          <p:nvPr/>
        </p:nvGrpSpPr>
        <p:grpSpPr>
          <a:xfrm>
            <a:off x="429950" y="1780988"/>
            <a:ext cx="6005200" cy="2701213"/>
            <a:chOff x="429950" y="1780988"/>
            <a:chExt cx="6005200" cy="2701213"/>
          </a:xfrm>
        </p:grpSpPr>
        <p:cxnSp>
          <p:nvCxnSpPr>
            <p:cNvPr id="547" name="Google Shape;547;p56"/>
            <p:cNvCxnSpPr/>
            <p:nvPr/>
          </p:nvCxnSpPr>
          <p:spPr>
            <a:xfrm rot="10800000" flipH="1">
              <a:off x="2023050" y="1780988"/>
              <a:ext cx="2425200" cy="891600"/>
            </a:xfrm>
            <a:prstGeom prst="straightConnector1">
              <a:avLst/>
            </a:prstGeom>
            <a:noFill/>
            <a:ln w="9525" cap="flat" cmpd="sng">
              <a:solidFill>
                <a:srgbClr val="9E9E9E"/>
              </a:solidFill>
              <a:prstDash val="lgDash"/>
              <a:round/>
              <a:headEnd type="none" w="med" len="med"/>
              <a:tailEnd type="none" w="med" len="med"/>
            </a:ln>
          </p:spPr>
        </p:cxnSp>
        <p:cxnSp>
          <p:nvCxnSpPr>
            <p:cNvPr id="548" name="Google Shape;548;p56"/>
            <p:cNvCxnSpPr>
              <a:endCxn id="538" idx="2"/>
            </p:cNvCxnSpPr>
            <p:nvPr/>
          </p:nvCxnSpPr>
          <p:spPr>
            <a:xfrm rot="10800000">
              <a:off x="4448100" y="1780988"/>
              <a:ext cx="634800" cy="1322400"/>
            </a:xfrm>
            <a:prstGeom prst="straightConnector1">
              <a:avLst/>
            </a:prstGeom>
            <a:noFill/>
            <a:ln w="9525" cap="flat" cmpd="sng">
              <a:solidFill>
                <a:srgbClr val="9E9E9E"/>
              </a:solidFill>
              <a:prstDash val="lgDash"/>
              <a:round/>
              <a:headEnd type="none" w="med" len="med"/>
              <a:tailEnd type="none" w="med" len="med"/>
            </a:ln>
          </p:spPr>
        </p:cxnSp>
        <p:sp>
          <p:nvSpPr>
            <p:cNvPr id="549" name="Google Shape;549;p56"/>
            <p:cNvSpPr/>
            <p:nvPr/>
          </p:nvSpPr>
          <p:spPr>
            <a:xfrm>
              <a:off x="3586350" y="2256450"/>
              <a:ext cx="2848800" cy="17721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6"/>
            <p:cNvSpPr/>
            <p:nvPr/>
          </p:nvSpPr>
          <p:spPr>
            <a:xfrm>
              <a:off x="429950" y="2056550"/>
              <a:ext cx="2848800" cy="19719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6"/>
            <p:cNvSpPr/>
            <p:nvPr/>
          </p:nvSpPr>
          <p:spPr>
            <a:xfrm rot="1132">
              <a:off x="4931661" y="2646102"/>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1</a:t>
              </a:r>
              <a:endParaRPr>
                <a:latin typeface="Handlee"/>
                <a:ea typeface="Handlee"/>
                <a:cs typeface="Handlee"/>
                <a:sym typeface="Handlee"/>
              </a:endParaRPr>
            </a:p>
          </p:txBody>
        </p:sp>
        <p:sp>
          <p:nvSpPr>
            <p:cNvPr id="552" name="Google Shape;552;p56"/>
            <p:cNvSpPr/>
            <p:nvPr/>
          </p:nvSpPr>
          <p:spPr>
            <a:xfrm rot="1132">
              <a:off x="1450443" y="2347228"/>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2</a:t>
              </a:r>
              <a:endParaRPr>
                <a:latin typeface="Handlee"/>
                <a:ea typeface="Handlee"/>
                <a:cs typeface="Handlee"/>
                <a:sym typeface="Handlee"/>
              </a:endParaRPr>
            </a:p>
          </p:txBody>
        </p:sp>
        <p:sp>
          <p:nvSpPr>
            <p:cNvPr id="553" name="Google Shape;553;p56"/>
            <p:cNvSpPr/>
            <p:nvPr/>
          </p:nvSpPr>
          <p:spPr>
            <a:xfrm rot="1132">
              <a:off x="1843193" y="2347228"/>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3</a:t>
              </a:r>
              <a:endParaRPr>
                <a:latin typeface="Handlee"/>
                <a:ea typeface="Handlee"/>
                <a:cs typeface="Handlee"/>
                <a:sym typeface="Handlee"/>
              </a:endParaRPr>
            </a:p>
          </p:txBody>
        </p:sp>
        <p:sp>
          <p:nvSpPr>
            <p:cNvPr id="554" name="Google Shape;554;p56"/>
            <p:cNvSpPr/>
            <p:nvPr/>
          </p:nvSpPr>
          <p:spPr>
            <a:xfrm rot="1132">
              <a:off x="5226377" y="2606081"/>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4</a:t>
              </a:r>
              <a:endParaRPr>
                <a:latin typeface="Handlee"/>
                <a:ea typeface="Handlee"/>
                <a:cs typeface="Handlee"/>
                <a:sym typeface="Handlee"/>
              </a:endParaRPr>
            </a:p>
          </p:txBody>
        </p:sp>
        <p:sp>
          <p:nvSpPr>
            <p:cNvPr id="555" name="Google Shape;555;p56"/>
            <p:cNvSpPr/>
            <p:nvPr/>
          </p:nvSpPr>
          <p:spPr>
            <a:xfrm rot="1132">
              <a:off x="4608076" y="2604480"/>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0</a:t>
              </a:r>
              <a:endParaRPr>
                <a:latin typeface="Handlee"/>
                <a:ea typeface="Handlee"/>
                <a:cs typeface="Handlee"/>
                <a:sym typeface="Handlee"/>
              </a:endParaRPr>
            </a:p>
          </p:txBody>
        </p:sp>
        <p:sp>
          <p:nvSpPr>
            <p:cNvPr id="556" name="Google Shape;556;p56"/>
            <p:cNvSpPr txBox="1"/>
            <p:nvPr/>
          </p:nvSpPr>
          <p:spPr>
            <a:xfrm>
              <a:off x="715100" y="2656912"/>
              <a:ext cx="22785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Low Income</a:t>
              </a:r>
              <a:endParaRPr>
                <a:latin typeface="Oxygen Light"/>
                <a:ea typeface="Oxygen Light"/>
                <a:cs typeface="Oxygen Light"/>
                <a:sym typeface="Oxygen Light"/>
              </a:endParaRPr>
            </a:p>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Some do not have internet access</a:t>
              </a:r>
              <a:endParaRPr>
                <a:latin typeface="Oxygen Light"/>
                <a:ea typeface="Oxygen Light"/>
                <a:cs typeface="Oxygen Light"/>
                <a:sym typeface="Oxygen Light"/>
              </a:endParaRPr>
            </a:p>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Some do not use e-payments</a:t>
              </a:r>
              <a:endParaRPr>
                <a:latin typeface="Oxygen Light"/>
                <a:ea typeface="Oxygen Light"/>
                <a:cs typeface="Oxygen Light"/>
                <a:sym typeface="Oxygen Light"/>
              </a:endParaRPr>
            </a:p>
          </p:txBody>
        </p:sp>
        <p:sp>
          <p:nvSpPr>
            <p:cNvPr id="557" name="Google Shape;557;p56"/>
            <p:cNvSpPr txBox="1"/>
            <p:nvPr/>
          </p:nvSpPr>
          <p:spPr>
            <a:xfrm>
              <a:off x="3984663" y="2880000"/>
              <a:ext cx="22785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High Income</a:t>
              </a:r>
              <a:endParaRPr>
                <a:latin typeface="Oxygen Light"/>
                <a:ea typeface="Oxygen Light"/>
                <a:cs typeface="Oxygen Light"/>
                <a:sym typeface="Oxygen Light"/>
              </a:endParaRPr>
            </a:p>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High internet usage</a:t>
              </a:r>
              <a:endParaRPr>
                <a:latin typeface="Oxygen Light"/>
                <a:ea typeface="Oxygen Light"/>
                <a:cs typeface="Oxygen Light"/>
                <a:sym typeface="Oxygen Light"/>
              </a:endParaRPr>
            </a:p>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High usage of e-payments</a:t>
              </a:r>
              <a:endParaRPr>
                <a:latin typeface="Oxygen Light"/>
                <a:ea typeface="Oxygen Light"/>
                <a:cs typeface="Oxygen Light"/>
                <a:sym typeface="Oxygen Light"/>
              </a:endParaRPr>
            </a:p>
          </p:txBody>
        </p:sp>
        <p:sp>
          <p:nvSpPr>
            <p:cNvPr id="558" name="Google Shape;558;p56"/>
            <p:cNvSpPr txBox="1"/>
            <p:nvPr/>
          </p:nvSpPr>
          <p:spPr>
            <a:xfrm>
              <a:off x="1380745" y="2020323"/>
              <a:ext cx="87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Oxygen Light"/>
                  <a:ea typeface="Oxygen Light"/>
                  <a:cs typeface="Oxygen Light"/>
                  <a:sym typeface="Oxygen Light"/>
                </a:rPr>
                <a:t>Clusters</a:t>
              </a:r>
              <a:endParaRPr sz="1500">
                <a:latin typeface="Oxygen Light"/>
                <a:ea typeface="Oxygen Light"/>
                <a:cs typeface="Oxygen Light"/>
                <a:sym typeface="Oxygen Light"/>
              </a:endParaRPr>
            </a:p>
          </p:txBody>
        </p:sp>
        <p:sp>
          <p:nvSpPr>
            <p:cNvPr id="559" name="Google Shape;559;p56"/>
            <p:cNvSpPr txBox="1"/>
            <p:nvPr/>
          </p:nvSpPr>
          <p:spPr>
            <a:xfrm>
              <a:off x="4630913" y="2275113"/>
              <a:ext cx="87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Oxygen Light"/>
                  <a:ea typeface="Oxygen Light"/>
                  <a:cs typeface="Oxygen Light"/>
                  <a:sym typeface="Oxygen Light"/>
                </a:rPr>
                <a:t>Clusters</a:t>
              </a:r>
              <a:endParaRPr sz="1500">
                <a:latin typeface="Oxygen Light"/>
                <a:ea typeface="Oxygen Light"/>
                <a:cs typeface="Oxygen Light"/>
                <a:sym typeface="Oxygen Light"/>
              </a:endParaRPr>
            </a:p>
          </p:txBody>
        </p:sp>
        <p:sp>
          <p:nvSpPr>
            <p:cNvPr id="560" name="Google Shape;560;p56"/>
            <p:cNvSpPr txBox="1"/>
            <p:nvPr/>
          </p:nvSpPr>
          <p:spPr>
            <a:xfrm>
              <a:off x="2288825" y="1966400"/>
              <a:ext cx="10557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Oxygen Light"/>
                  <a:ea typeface="Oxygen Light"/>
                  <a:cs typeface="Oxygen Light"/>
                  <a:sym typeface="Oxygen Light"/>
                </a:rPr>
                <a:t>+ Coupons</a:t>
              </a:r>
              <a:endParaRPr>
                <a:solidFill>
                  <a:schemeClr val="lt1"/>
                </a:solidFill>
                <a:latin typeface="Oxygen Light"/>
                <a:ea typeface="Oxygen Light"/>
                <a:cs typeface="Oxygen Light"/>
                <a:sym typeface="Oxygen Light"/>
              </a:endParaRPr>
            </a:p>
          </p:txBody>
        </p:sp>
        <p:sp>
          <p:nvSpPr>
            <p:cNvPr id="561" name="Google Shape;561;p56"/>
            <p:cNvSpPr txBox="1"/>
            <p:nvPr/>
          </p:nvSpPr>
          <p:spPr>
            <a:xfrm>
              <a:off x="2361250" y="3866600"/>
              <a:ext cx="2022600" cy="6156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Oxygen Light"/>
                  <a:ea typeface="Oxygen Light"/>
                  <a:cs typeface="Oxygen Light"/>
                  <a:sym typeface="Oxygen Light"/>
                </a:rPr>
                <a:t>E-payment  and Loyalty Points</a:t>
              </a:r>
              <a:endParaRPr>
                <a:solidFill>
                  <a:schemeClr val="lt1"/>
                </a:solidFill>
                <a:latin typeface="Oxygen Light"/>
                <a:ea typeface="Oxygen Light"/>
                <a:cs typeface="Oxygen Light"/>
                <a:sym typeface="Oxygen 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538"/>
                                        </p:tgtEl>
                                        <p:attrNameLst>
                                          <p:attrName>style.visibility</p:attrName>
                                        </p:attrNameLst>
                                      </p:cBhvr>
                                      <p:to>
                                        <p:strVal val="visible"/>
                                      </p:to>
                                    </p:set>
                                    <p:anim calcmode="lin" valueType="num">
                                      <p:cBhvr additive="base">
                                        <p:cTn id="7" dur="1000"/>
                                        <p:tgtEl>
                                          <p:spTgt spid="538"/>
                                        </p:tgtEl>
                                        <p:attrNameLst>
                                          <p:attrName>ppt_w</p:attrName>
                                        </p:attrNameLst>
                                      </p:cBhvr>
                                      <p:tavLst>
                                        <p:tav tm="0">
                                          <p:val>
                                            <p:strVal val="0"/>
                                          </p:val>
                                        </p:tav>
                                        <p:tav tm="100000">
                                          <p:val>
                                            <p:strVal val="#ppt_w"/>
                                          </p:val>
                                        </p:tav>
                                      </p:tavLst>
                                    </p:anim>
                                    <p:anim calcmode="lin" valueType="num">
                                      <p:cBhvr additive="base">
                                        <p:cTn id="8" dur="1000"/>
                                        <p:tgtEl>
                                          <p:spTgt spid="538"/>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5"/>
        <p:cNvGrpSpPr/>
        <p:nvPr/>
      </p:nvGrpSpPr>
      <p:grpSpPr>
        <a:xfrm>
          <a:off x="0" y="0"/>
          <a:ext cx="0" cy="0"/>
          <a:chOff x="0" y="0"/>
          <a:chExt cx="0" cy="0"/>
        </a:xfrm>
      </p:grpSpPr>
      <p:pic>
        <p:nvPicPr>
          <p:cNvPr id="566" name="Google Shape;566;p57"/>
          <p:cNvPicPr preferRelativeResize="0"/>
          <p:nvPr/>
        </p:nvPicPr>
        <p:blipFill>
          <a:blip r:embed="rId3">
            <a:alphaModFix/>
          </a:blip>
          <a:stretch>
            <a:fillRect/>
          </a:stretch>
        </p:blipFill>
        <p:spPr>
          <a:xfrm>
            <a:off x="3210451" y="1559388"/>
            <a:ext cx="1369856" cy="2940774"/>
          </a:xfrm>
          <a:prstGeom prst="rect">
            <a:avLst/>
          </a:prstGeom>
          <a:noFill/>
          <a:ln>
            <a:noFill/>
          </a:ln>
        </p:spPr>
      </p:pic>
      <p:sp>
        <p:nvSpPr>
          <p:cNvPr id="567" name="Google Shape;567;p57"/>
          <p:cNvSpPr txBox="1">
            <a:spLocks noGrp="1"/>
          </p:cNvSpPr>
          <p:nvPr>
            <p:ph type="sldNum" idx="12"/>
          </p:nvPr>
        </p:nvSpPr>
        <p:spPr>
          <a:xfrm>
            <a:off x="8440658" y="4506342"/>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36</a:t>
            </a:fld>
            <a:endParaRPr/>
          </a:p>
        </p:txBody>
      </p:sp>
      <p:sp>
        <p:nvSpPr>
          <p:cNvPr id="568" name="Google Shape;568;p57"/>
          <p:cNvSpPr txBox="1">
            <a:spLocks noGrp="1"/>
          </p:cNvSpPr>
          <p:nvPr>
            <p:ph type="title"/>
          </p:nvPr>
        </p:nvSpPr>
        <p:spPr>
          <a:xfrm>
            <a:off x="311700" y="258650"/>
            <a:ext cx="72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600">
                <a:solidFill>
                  <a:srgbClr val="6AA84F"/>
                </a:solidFill>
              </a:rPr>
              <a:t>Sihat App-ah!: Redeem Freebies!</a:t>
            </a:r>
            <a:endParaRPr sz="3600">
              <a:solidFill>
                <a:srgbClr val="6AA84F"/>
              </a:solidFill>
            </a:endParaRPr>
          </a:p>
        </p:txBody>
      </p:sp>
      <p:pic>
        <p:nvPicPr>
          <p:cNvPr id="569" name="Google Shape;569;p57"/>
          <p:cNvPicPr preferRelativeResize="0"/>
          <p:nvPr/>
        </p:nvPicPr>
        <p:blipFill rotWithShape="1">
          <a:blip r:embed="rId4">
            <a:alphaModFix/>
          </a:blip>
          <a:srcRect l="3353"/>
          <a:stretch/>
        </p:blipFill>
        <p:spPr>
          <a:xfrm>
            <a:off x="215200" y="1559363"/>
            <a:ext cx="1465149" cy="2940792"/>
          </a:xfrm>
          <a:prstGeom prst="rect">
            <a:avLst/>
          </a:prstGeom>
          <a:noFill/>
          <a:ln>
            <a:noFill/>
          </a:ln>
        </p:spPr>
      </p:pic>
      <p:pic>
        <p:nvPicPr>
          <p:cNvPr id="570" name="Google Shape;570;p57"/>
          <p:cNvPicPr preferRelativeResize="0"/>
          <p:nvPr/>
        </p:nvPicPr>
        <p:blipFill rotWithShape="1">
          <a:blip r:embed="rId5">
            <a:alphaModFix/>
          </a:blip>
          <a:srcRect l="3353"/>
          <a:stretch/>
        </p:blipFill>
        <p:spPr>
          <a:xfrm>
            <a:off x="1712824" y="1553175"/>
            <a:ext cx="1465149" cy="2953175"/>
          </a:xfrm>
          <a:prstGeom prst="rect">
            <a:avLst/>
          </a:prstGeom>
          <a:noFill/>
          <a:ln>
            <a:noFill/>
          </a:ln>
        </p:spPr>
      </p:pic>
      <p:sp>
        <p:nvSpPr>
          <p:cNvPr id="571" name="Google Shape;571;p57"/>
          <p:cNvSpPr/>
          <p:nvPr/>
        </p:nvSpPr>
        <p:spPr>
          <a:xfrm>
            <a:off x="1553463" y="2986850"/>
            <a:ext cx="323400" cy="1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57"/>
          <p:cNvSpPr/>
          <p:nvPr/>
        </p:nvSpPr>
        <p:spPr>
          <a:xfrm>
            <a:off x="3021825" y="2986850"/>
            <a:ext cx="323400" cy="1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3" name="Google Shape;573;p57"/>
          <p:cNvPicPr preferRelativeResize="0"/>
          <p:nvPr/>
        </p:nvPicPr>
        <p:blipFill>
          <a:blip r:embed="rId6">
            <a:alphaModFix/>
          </a:blip>
          <a:stretch>
            <a:fillRect/>
          </a:stretch>
        </p:blipFill>
        <p:spPr>
          <a:xfrm>
            <a:off x="4612775" y="1572769"/>
            <a:ext cx="1465151" cy="2913945"/>
          </a:xfrm>
          <a:prstGeom prst="rect">
            <a:avLst/>
          </a:prstGeom>
          <a:noFill/>
          <a:ln>
            <a:noFill/>
          </a:ln>
        </p:spPr>
      </p:pic>
      <p:sp>
        <p:nvSpPr>
          <p:cNvPr id="574" name="Google Shape;574;p57"/>
          <p:cNvSpPr/>
          <p:nvPr/>
        </p:nvSpPr>
        <p:spPr>
          <a:xfrm>
            <a:off x="4482750" y="2986850"/>
            <a:ext cx="323400" cy="1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5" name="Google Shape;575;p57"/>
          <p:cNvPicPr preferRelativeResize="0"/>
          <p:nvPr/>
        </p:nvPicPr>
        <p:blipFill>
          <a:blip r:embed="rId7">
            <a:alphaModFix/>
          </a:blip>
          <a:stretch>
            <a:fillRect/>
          </a:stretch>
        </p:blipFill>
        <p:spPr>
          <a:xfrm>
            <a:off x="6172300" y="1594250"/>
            <a:ext cx="1416075" cy="2871077"/>
          </a:xfrm>
          <a:prstGeom prst="rect">
            <a:avLst/>
          </a:prstGeom>
          <a:noFill/>
          <a:ln>
            <a:noFill/>
          </a:ln>
        </p:spPr>
      </p:pic>
      <p:sp>
        <p:nvSpPr>
          <p:cNvPr id="576" name="Google Shape;576;p57"/>
          <p:cNvSpPr/>
          <p:nvPr/>
        </p:nvSpPr>
        <p:spPr>
          <a:xfrm>
            <a:off x="6014840" y="3010275"/>
            <a:ext cx="323400" cy="1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7"/>
          <p:cNvSpPr txBox="1"/>
          <p:nvPr/>
        </p:nvSpPr>
        <p:spPr>
          <a:xfrm>
            <a:off x="267050" y="11725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Login</a:t>
            </a:r>
            <a:endParaRPr sz="1000" b="1">
              <a:latin typeface="Oxygen"/>
              <a:ea typeface="Oxygen"/>
              <a:cs typeface="Oxygen"/>
              <a:sym typeface="Oxygen"/>
            </a:endParaRPr>
          </a:p>
        </p:txBody>
      </p:sp>
      <p:sp>
        <p:nvSpPr>
          <p:cNvPr id="578" name="Google Shape;578;p57"/>
          <p:cNvSpPr txBox="1"/>
          <p:nvPr/>
        </p:nvSpPr>
        <p:spPr>
          <a:xfrm>
            <a:off x="1738750" y="11725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Homepage</a:t>
            </a:r>
            <a:endParaRPr sz="1000" b="1">
              <a:latin typeface="Oxygen"/>
              <a:ea typeface="Oxygen"/>
              <a:cs typeface="Oxygen"/>
              <a:sym typeface="Oxygen"/>
            </a:endParaRPr>
          </a:p>
        </p:txBody>
      </p:sp>
      <p:sp>
        <p:nvSpPr>
          <p:cNvPr id="579" name="Google Shape;579;p57"/>
          <p:cNvSpPr txBox="1"/>
          <p:nvPr/>
        </p:nvSpPr>
        <p:spPr>
          <a:xfrm>
            <a:off x="3188725" y="11529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Recommendations</a:t>
            </a:r>
            <a:endParaRPr sz="1000" b="1">
              <a:latin typeface="Oxygen"/>
              <a:ea typeface="Oxygen"/>
              <a:cs typeface="Oxygen"/>
              <a:sym typeface="Oxygen"/>
            </a:endParaRPr>
          </a:p>
        </p:txBody>
      </p:sp>
      <p:sp>
        <p:nvSpPr>
          <p:cNvPr id="580" name="Google Shape;580;p57"/>
          <p:cNvSpPr txBox="1"/>
          <p:nvPr/>
        </p:nvSpPr>
        <p:spPr>
          <a:xfrm>
            <a:off x="4638700" y="11725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Checkout</a:t>
            </a:r>
            <a:endParaRPr sz="1000" b="1">
              <a:latin typeface="Oxygen"/>
              <a:ea typeface="Oxygen"/>
              <a:cs typeface="Oxygen"/>
              <a:sym typeface="Oxygen"/>
            </a:endParaRPr>
          </a:p>
        </p:txBody>
      </p:sp>
      <p:sp>
        <p:nvSpPr>
          <p:cNvPr id="581" name="Google Shape;581;p57"/>
          <p:cNvSpPr txBox="1"/>
          <p:nvPr/>
        </p:nvSpPr>
        <p:spPr>
          <a:xfrm>
            <a:off x="6172292" y="1119050"/>
            <a:ext cx="1413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Redeem Freebies With Loyalty Points!</a:t>
            </a:r>
            <a:endParaRPr sz="1000" b="1">
              <a:latin typeface="Oxygen"/>
              <a:ea typeface="Oxygen"/>
              <a:cs typeface="Oxygen"/>
              <a:sym typeface="Oxygen"/>
            </a:endParaRPr>
          </a:p>
        </p:txBody>
      </p:sp>
      <p:pic>
        <p:nvPicPr>
          <p:cNvPr id="582" name="Google Shape;582;p57"/>
          <p:cNvPicPr preferRelativeResize="0"/>
          <p:nvPr/>
        </p:nvPicPr>
        <p:blipFill>
          <a:blip r:embed="rId8">
            <a:alphaModFix/>
          </a:blip>
          <a:stretch>
            <a:fillRect/>
          </a:stretch>
        </p:blipFill>
        <p:spPr>
          <a:xfrm>
            <a:off x="6646270" y="2795370"/>
            <a:ext cx="151636" cy="156900"/>
          </a:xfrm>
          <a:prstGeom prst="rect">
            <a:avLst/>
          </a:prstGeom>
          <a:noFill/>
          <a:ln>
            <a:noFill/>
          </a:ln>
        </p:spPr>
      </p:pic>
      <p:pic>
        <p:nvPicPr>
          <p:cNvPr id="583" name="Google Shape;583;p57"/>
          <p:cNvPicPr preferRelativeResize="0"/>
          <p:nvPr/>
        </p:nvPicPr>
        <p:blipFill>
          <a:blip r:embed="rId8">
            <a:alphaModFix/>
          </a:blip>
          <a:stretch>
            <a:fillRect/>
          </a:stretch>
        </p:blipFill>
        <p:spPr>
          <a:xfrm>
            <a:off x="7325998" y="3338398"/>
            <a:ext cx="108300" cy="112076"/>
          </a:xfrm>
          <a:prstGeom prst="rect">
            <a:avLst/>
          </a:prstGeom>
          <a:noFill/>
          <a:ln>
            <a:noFill/>
          </a:ln>
        </p:spPr>
      </p:pic>
      <p:pic>
        <p:nvPicPr>
          <p:cNvPr id="584" name="Google Shape;584;p57"/>
          <p:cNvPicPr preferRelativeResize="0"/>
          <p:nvPr/>
        </p:nvPicPr>
        <p:blipFill>
          <a:blip r:embed="rId8">
            <a:alphaModFix/>
          </a:blip>
          <a:stretch>
            <a:fillRect/>
          </a:stretch>
        </p:blipFill>
        <p:spPr>
          <a:xfrm>
            <a:off x="7325998" y="3827923"/>
            <a:ext cx="108300" cy="112076"/>
          </a:xfrm>
          <a:prstGeom prst="rect">
            <a:avLst/>
          </a:prstGeom>
          <a:noFill/>
          <a:ln>
            <a:noFill/>
          </a:ln>
        </p:spPr>
      </p:pic>
      <p:grpSp>
        <p:nvGrpSpPr>
          <p:cNvPr id="585" name="Google Shape;585;p57"/>
          <p:cNvGrpSpPr/>
          <p:nvPr/>
        </p:nvGrpSpPr>
        <p:grpSpPr>
          <a:xfrm>
            <a:off x="5575975" y="4617400"/>
            <a:ext cx="1296300" cy="393600"/>
            <a:chOff x="5575975" y="4617400"/>
            <a:chExt cx="1296300" cy="393600"/>
          </a:xfrm>
        </p:grpSpPr>
        <p:sp>
          <p:nvSpPr>
            <p:cNvPr id="586" name="Google Shape;586;p57"/>
            <p:cNvSpPr/>
            <p:nvPr/>
          </p:nvSpPr>
          <p:spPr>
            <a:xfrm>
              <a:off x="5575975" y="4617400"/>
              <a:ext cx="1296300" cy="3936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7" name="Google Shape;587;p57"/>
            <p:cNvPicPr preferRelativeResize="0"/>
            <p:nvPr/>
          </p:nvPicPr>
          <p:blipFill>
            <a:blip r:embed="rId8">
              <a:alphaModFix/>
            </a:blip>
            <a:stretch>
              <a:fillRect/>
            </a:stretch>
          </p:blipFill>
          <p:spPr>
            <a:xfrm>
              <a:off x="5674876" y="4696152"/>
              <a:ext cx="247299" cy="255899"/>
            </a:xfrm>
            <a:prstGeom prst="rect">
              <a:avLst/>
            </a:prstGeom>
            <a:noFill/>
            <a:ln>
              <a:noFill/>
            </a:ln>
          </p:spPr>
        </p:pic>
        <p:pic>
          <p:nvPicPr>
            <p:cNvPr id="588" name="Google Shape;588;p57"/>
            <p:cNvPicPr preferRelativeResize="0"/>
            <p:nvPr/>
          </p:nvPicPr>
          <p:blipFill>
            <a:blip r:embed="rId8">
              <a:alphaModFix/>
            </a:blip>
            <a:stretch>
              <a:fillRect/>
            </a:stretch>
          </p:blipFill>
          <p:spPr>
            <a:xfrm>
              <a:off x="6526076" y="4696152"/>
              <a:ext cx="247299" cy="255899"/>
            </a:xfrm>
            <a:prstGeom prst="rect">
              <a:avLst/>
            </a:prstGeom>
            <a:noFill/>
            <a:ln>
              <a:noFill/>
            </a:ln>
          </p:spPr>
        </p:pic>
        <p:cxnSp>
          <p:nvCxnSpPr>
            <p:cNvPr id="589" name="Google Shape;589;p57"/>
            <p:cNvCxnSpPr/>
            <p:nvPr/>
          </p:nvCxnSpPr>
          <p:spPr>
            <a:xfrm>
              <a:off x="6021326" y="4735351"/>
              <a:ext cx="405600" cy="300"/>
            </a:xfrm>
            <a:prstGeom prst="straightConnector1">
              <a:avLst/>
            </a:prstGeom>
            <a:noFill/>
            <a:ln w="9525" cap="flat" cmpd="sng">
              <a:solidFill>
                <a:schemeClr val="dk2"/>
              </a:solidFill>
              <a:prstDash val="solid"/>
              <a:round/>
              <a:headEnd type="none" w="med" len="med"/>
              <a:tailEnd type="triangle" w="med" len="med"/>
            </a:ln>
          </p:spPr>
        </p:cxnSp>
        <p:cxnSp>
          <p:nvCxnSpPr>
            <p:cNvPr id="590" name="Google Shape;590;p57"/>
            <p:cNvCxnSpPr/>
            <p:nvPr/>
          </p:nvCxnSpPr>
          <p:spPr>
            <a:xfrm rot="10800000">
              <a:off x="6021326" y="4887751"/>
              <a:ext cx="405600" cy="300"/>
            </a:xfrm>
            <a:prstGeom prst="straightConnector1">
              <a:avLst/>
            </a:prstGeom>
            <a:noFill/>
            <a:ln w="9525" cap="flat" cmpd="sng">
              <a:solidFill>
                <a:schemeClr val="dk2"/>
              </a:solidFill>
              <a:prstDash val="solid"/>
              <a:round/>
              <a:headEnd type="none" w="med" len="med"/>
              <a:tailEnd type="triangle"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
                                        </p:tgtEl>
                                        <p:attrNameLst>
                                          <p:attrName>style.visibility</p:attrName>
                                        </p:attrNameLst>
                                      </p:cBhvr>
                                      <p:to>
                                        <p:strVal val="visible"/>
                                      </p:to>
                                    </p:set>
                                    <p:animEffect transition="in" filter="fade">
                                      <p:cBhvr>
                                        <p:cTn id="7" dur="1000"/>
                                        <p:tgtEl>
                                          <p:spTgt spid="573"/>
                                        </p:tgtEl>
                                      </p:cBhvr>
                                    </p:animEffect>
                                  </p:childTnLst>
                                </p:cTn>
                              </p:par>
                              <p:par>
                                <p:cTn id="8" presetID="10" presetClass="entr" presetSubtype="0" fill="hold" nodeType="withEffect">
                                  <p:stCondLst>
                                    <p:cond delay="0"/>
                                  </p:stCondLst>
                                  <p:childTnLst>
                                    <p:set>
                                      <p:cBhvr>
                                        <p:cTn id="9" dur="1" fill="hold">
                                          <p:stCondLst>
                                            <p:cond delay="0"/>
                                          </p:stCondLst>
                                        </p:cTn>
                                        <p:tgtEl>
                                          <p:spTgt spid="574"/>
                                        </p:tgtEl>
                                        <p:attrNameLst>
                                          <p:attrName>style.visibility</p:attrName>
                                        </p:attrNameLst>
                                      </p:cBhvr>
                                      <p:to>
                                        <p:strVal val="visible"/>
                                      </p:to>
                                    </p:set>
                                    <p:animEffect transition="in" filter="fade">
                                      <p:cBhvr>
                                        <p:cTn id="10" dur="1000"/>
                                        <p:tgtEl>
                                          <p:spTgt spid="574"/>
                                        </p:tgtEl>
                                      </p:cBhvr>
                                    </p:animEffect>
                                  </p:childTnLst>
                                </p:cTn>
                              </p:par>
                              <p:par>
                                <p:cTn id="11" presetID="10" presetClass="entr" presetSubtype="0" fill="hold" nodeType="withEffect">
                                  <p:stCondLst>
                                    <p:cond delay="0"/>
                                  </p:stCondLst>
                                  <p:childTnLst>
                                    <p:set>
                                      <p:cBhvr>
                                        <p:cTn id="12" dur="1" fill="hold">
                                          <p:stCondLst>
                                            <p:cond delay="0"/>
                                          </p:stCondLst>
                                        </p:cTn>
                                        <p:tgtEl>
                                          <p:spTgt spid="580"/>
                                        </p:tgtEl>
                                        <p:attrNameLst>
                                          <p:attrName>style.visibility</p:attrName>
                                        </p:attrNameLst>
                                      </p:cBhvr>
                                      <p:to>
                                        <p:strVal val="visible"/>
                                      </p:to>
                                    </p:set>
                                    <p:animEffect transition="in" filter="fade">
                                      <p:cBhvr>
                                        <p:cTn id="13" dur="1000"/>
                                        <p:tgtEl>
                                          <p:spTgt spid="58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575"/>
                                        </p:tgtEl>
                                        <p:attrNameLst>
                                          <p:attrName>style.visibility</p:attrName>
                                        </p:attrNameLst>
                                      </p:cBhvr>
                                      <p:to>
                                        <p:strVal val="visible"/>
                                      </p:to>
                                    </p:set>
                                    <p:animEffect transition="in" filter="fade">
                                      <p:cBhvr>
                                        <p:cTn id="18" dur="1000"/>
                                        <p:tgtEl>
                                          <p:spTgt spid="575"/>
                                        </p:tgtEl>
                                      </p:cBhvr>
                                    </p:animEffect>
                                  </p:childTnLst>
                                </p:cTn>
                              </p:par>
                              <p:par>
                                <p:cTn id="19" presetID="10" presetClass="entr" presetSubtype="0" fill="hold" nodeType="withEffect">
                                  <p:stCondLst>
                                    <p:cond delay="0"/>
                                  </p:stCondLst>
                                  <p:childTnLst>
                                    <p:set>
                                      <p:cBhvr>
                                        <p:cTn id="20" dur="1" fill="hold">
                                          <p:stCondLst>
                                            <p:cond delay="0"/>
                                          </p:stCondLst>
                                        </p:cTn>
                                        <p:tgtEl>
                                          <p:spTgt spid="576"/>
                                        </p:tgtEl>
                                        <p:attrNameLst>
                                          <p:attrName>style.visibility</p:attrName>
                                        </p:attrNameLst>
                                      </p:cBhvr>
                                      <p:to>
                                        <p:strVal val="visible"/>
                                      </p:to>
                                    </p:set>
                                    <p:animEffect transition="in" filter="fade">
                                      <p:cBhvr>
                                        <p:cTn id="21" dur="1000"/>
                                        <p:tgtEl>
                                          <p:spTgt spid="576"/>
                                        </p:tgtEl>
                                      </p:cBhvr>
                                    </p:animEffect>
                                  </p:childTnLst>
                                </p:cTn>
                              </p:par>
                              <p:par>
                                <p:cTn id="22" presetID="10" presetClass="entr" presetSubtype="0" fill="hold" nodeType="withEffect">
                                  <p:stCondLst>
                                    <p:cond delay="0"/>
                                  </p:stCondLst>
                                  <p:childTnLst>
                                    <p:set>
                                      <p:cBhvr>
                                        <p:cTn id="23" dur="1" fill="hold">
                                          <p:stCondLst>
                                            <p:cond delay="0"/>
                                          </p:stCondLst>
                                        </p:cTn>
                                        <p:tgtEl>
                                          <p:spTgt spid="581"/>
                                        </p:tgtEl>
                                        <p:attrNameLst>
                                          <p:attrName>style.visibility</p:attrName>
                                        </p:attrNameLst>
                                      </p:cBhvr>
                                      <p:to>
                                        <p:strVal val="visible"/>
                                      </p:to>
                                    </p:set>
                                    <p:animEffect transition="in" filter="fade">
                                      <p:cBhvr>
                                        <p:cTn id="24" dur="1000"/>
                                        <p:tgtEl>
                                          <p:spTgt spid="581"/>
                                        </p:tgtEl>
                                      </p:cBhvr>
                                    </p:animEffect>
                                  </p:childTnLst>
                                </p:cTn>
                              </p:par>
                              <p:par>
                                <p:cTn id="25" presetID="10" presetClass="entr" presetSubtype="0" fill="hold" nodeType="withEffect">
                                  <p:stCondLst>
                                    <p:cond delay="0"/>
                                  </p:stCondLst>
                                  <p:childTnLst>
                                    <p:set>
                                      <p:cBhvr>
                                        <p:cTn id="26" dur="1" fill="hold">
                                          <p:stCondLst>
                                            <p:cond delay="0"/>
                                          </p:stCondLst>
                                        </p:cTn>
                                        <p:tgtEl>
                                          <p:spTgt spid="582"/>
                                        </p:tgtEl>
                                        <p:attrNameLst>
                                          <p:attrName>style.visibility</p:attrName>
                                        </p:attrNameLst>
                                      </p:cBhvr>
                                      <p:to>
                                        <p:strVal val="visible"/>
                                      </p:to>
                                    </p:set>
                                    <p:animEffect transition="in" filter="fade">
                                      <p:cBhvr>
                                        <p:cTn id="27" dur="1000"/>
                                        <p:tgtEl>
                                          <p:spTgt spid="582"/>
                                        </p:tgtEl>
                                      </p:cBhvr>
                                    </p:animEffect>
                                  </p:childTnLst>
                                </p:cTn>
                              </p:par>
                              <p:par>
                                <p:cTn id="28" presetID="10" presetClass="entr" presetSubtype="0" fill="hold" nodeType="withEffect">
                                  <p:stCondLst>
                                    <p:cond delay="0"/>
                                  </p:stCondLst>
                                  <p:childTnLst>
                                    <p:set>
                                      <p:cBhvr>
                                        <p:cTn id="29" dur="1" fill="hold">
                                          <p:stCondLst>
                                            <p:cond delay="0"/>
                                          </p:stCondLst>
                                        </p:cTn>
                                        <p:tgtEl>
                                          <p:spTgt spid="583"/>
                                        </p:tgtEl>
                                        <p:attrNameLst>
                                          <p:attrName>style.visibility</p:attrName>
                                        </p:attrNameLst>
                                      </p:cBhvr>
                                      <p:to>
                                        <p:strVal val="visible"/>
                                      </p:to>
                                    </p:set>
                                    <p:animEffect transition="in" filter="fade">
                                      <p:cBhvr>
                                        <p:cTn id="30" dur="1000"/>
                                        <p:tgtEl>
                                          <p:spTgt spid="583"/>
                                        </p:tgtEl>
                                      </p:cBhvr>
                                    </p:animEffect>
                                  </p:childTnLst>
                                </p:cTn>
                              </p:par>
                              <p:par>
                                <p:cTn id="31" presetID="10" presetClass="entr" presetSubtype="0" fill="hold" nodeType="withEffect">
                                  <p:stCondLst>
                                    <p:cond delay="0"/>
                                  </p:stCondLst>
                                  <p:childTnLst>
                                    <p:set>
                                      <p:cBhvr>
                                        <p:cTn id="32" dur="1" fill="hold">
                                          <p:stCondLst>
                                            <p:cond delay="0"/>
                                          </p:stCondLst>
                                        </p:cTn>
                                        <p:tgtEl>
                                          <p:spTgt spid="584"/>
                                        </p:tgtEl>
                                        <p:attrNameLst>
                                          <p:attrName>style.visibility</p:attrName>
                                        </p:attrNameLst>
                                      </p:cBhvr>
                                      <p:to>
                                        <p:strVal val="visible"/>
                                      </p:to>
                                    </p:set>
                                    <p:animEffect transition="in" filter="fade">
                                      <p:cBhvr>
                                        <p:cTn id="33" dur="1000"/>
                                        <p:tgtEl>
                                          <p:spTgt spid="58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585"/>
                                        </p:tgtEl>
                                        <p:attrNameLst>
                                          <p:attrName>style.visibility</p:attrName>
                                        </p:attrNameLst>
                                      </p:cBhvr>
                                      <p:to>
                                        <p:strVal val="visible"/>
                                      </p:to>
                                    </p:set>
                                    <p:animEffect transition="in" filter="fade">
                                      <p:cBhvr>
                                        <p:cTn id="38" dur="1000"/>
                                        <p:tgtEl>
                                          <p:spTgt spid="5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8"/>
          <p:cNvSpPr txBox="1">
            <a:spLocks noGrp="1"/>
          </p:cNvSpPr>
          <p:nvPr>
            <p:ph type="body" idx="1"/>
          </p:nvPr>
        </p:nvSpPr>
        <p:spPr>
          <a:xfrm>
            <a:off x="402475" y="1352725"/>
            <a:ext cx="8520600" cy="331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sz="2500"/>
          </a:p>
          <a:p>
            <a:pPr marL="457200" lvl="0" indent="-368300" algn="l" rtl="0">
              <a:lnSpc>
                <a:spcPct val="150000"/>
              </a:lnSpc>
              <a:spcBef>
                <a:spcPts val="1600"/>
              </a:spcBef>
              <a:spcAft>
                <a:spcPts val="0"/>
              </a:spcAft>
              <a:buSzPts val="2200"/>
              <a:buChar char="●"/>
            </a:pPr>
            <a:r>
              <a:rPr lang="en-GB" sz="2200"/>
              <a:t>Recommendations</a:t>
            </a:r>
            <a:endParaRPr sz="2200"/>
          </a:p>
          <a:p>
            <a:pPr marL="457200" lvl="0" indent="-368300" algn="l" rtl="0">
              <a:lnSpc>
                <a:spcPct val="150000"/>
              </a:lnSpc>
              <a:spcBef>
                <a:spcPts val="0"/>
              </a:spcBef>
              <a:spcAft>
                <a:spcPts val="0"/>
              </a:spcAft>
              <a:buSzPts val="2200"/>
              <a:buChar char="●"/>
            </a:pPr>
            <a:r>
              <a:rPr lang="en-GB" sz="2200"/>
              <a:t>Touch’N’Go</a:t>
            </a:r>
            <a:endParaRPr sz="2200"/>
          </a:p>
          <a:p>
            <a:pPr marL="457200" lvl="0" indent="-368300" algn="l" rtl="0">
              <a:lnSpc>
                <a:spcPct val="150000"/>
              </a:lnSpc>
              <a:spcBef>
                <a:spcPts val="0"/>
              </a:spcBef>
              <a:spcAft>
                <a:spcPts val="0"/>
              </a:spcAft>
              <a:buSzPts val="2200"/>
              <a:buChar char="●"/>
            </a:pPr>
            <a:r>
              <a:rPr lang="en-GB" sz="2200"/>
              <a:t>Loyalty Point System</a:t>
            </a:r>
            <a:endParaRPr sz="2200"/>
          </a:p>
          <a:p>
            <a:pPr marL="457200" lvl="0" indent="-368300" algn="l" rtl="0">
              <a:lnSpc>
                <a:spcPct val="150000"/>
              </a:lnSpc>
              <a:spcBef>
                <a:spcPts val="0"/>
              </a:spcBef>
              <a:spcAft>
                <a:spcPts val="0"/>
              </a:spcAft>
              <a:buSzPts val="2200"/>
              <a:buChar char="●"/>
            </a:pPr>
            <a:r>
              <a:rPr lang="en-GB" sz="2200"/>
              <a:t>Delivery</a:t>
            </a:r>
            <a:endParaRPr sz="2200"/>
          </a:p>
          <a:p>
            <a:pPr marL="457200" lvl="0" indent="-368300" algn="l" rtl="0">
              <a:lnSpc>
                <a:spcPct val="150000"/>
              </a:lnSpc>
              <a:spcBef>
                <a:spcPts val="0"/>
              </a:spcBef>
              <a:spcAft>
                <a:spcPts val="0"/>
              </a:spcAft>
              <a:buSzPts val="2200"/>
              <a:buChar char="●"/>
            </a:pPr>
            <a:r>
              <a:rPr lang="en-GB" sz="2200"/>
              <a:t>Sihat means Healthy in Malay!</a:t>
            </a:r>
            <a:endParaRPr sz="2200"/>
          </a:p>
        </p:txBody>
      </p:sp>
      <p:sp>
        <p:nvSpPr>
          <p:cNvPr id="596" name="Google Shape;596;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37</a:t>
            </a:fld>
            <a:endParaRPr/>
          </a:p>
        </p:txBody>
      </p:sp>
      <p:sp>
        <p:nvSpPr>
          <p:cNvPr id="597" name="Google Shape;597;p58"/>
          <p:cNvSpPr/>
          <p:nvPr/>
        </p:nvSpPr>
        <p:spPr>
          <a:xfrm>
            <a:off x="460975" y="1408825"/>
            <a:ext cx="3712800" cy="4710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2200" b="1">
                <a:latin typeface="Oxygen"/>
                <a:ea typeface="Oxygen"/>
                <a:cs typeface="Oxygen"/>
                <a:sym typeface="Oxygen"/>
              </a:rPr>
              <a:t>Functions</a:t>
            </a:r>
            <a:endParaRPr sz="2200" b="1">
              <a:latin typeface="Oxygen"/>
              <a:ea typeface="Oxygen"/>
              <a:cs typeface="Oxygen"/>
              <a:sym typeface="Oxygen"/>
            </a:endParaRPr>
          </a:p>
        </p:txBody>
      </p:sp>
      <p:pic>
        <p:nvPicPr>
          <p:cNvPr id="598" name="Google Shape;598;p58"/>
          <p:cNvPicPr preferRelativeResize="0"/>
          <p:nvPr/>
        </p:nvPicPr>
        <p:blipFill>
          <a:blip r:embed="rId3">
            <a:alphaModFix/>
          </a:blip>
          <a:stretch>
            <a:fillRect/>
          </a:stretch>
        </p:blipFill>
        <p:spPr>
          <a:xfrm>
            <a:off x="4907798" y="1852982"/>
            <a:ext cx="3505347" cy="2309975"/>
          </a:xfrm>
          <a:prstGeom prst="rect">
            <a:avLst/>
          </a:prstGeom>
          <a:noFill/>
          <a:ln>
            <a:noFill/>
          </a:ln>
        </p:spPr>
      </p:pic>
      <p:sp>
        <p:nvSpPr>
          <p:cNvPr id="599" name="Google Shape;599;p58"/>
          <p:cNvSpPr txBox="1">
            <a:spLocks noGrp="1"/>
          </p:cNvSpPr>
          <p:nvPr>
            <p:ph type="title"/>
          </p:nvPr>
        </p:nvSpPr>
        <p:spPr>
          <a:xfrm>
            <a:off x="311700" y="258650"/>
            <a:ext cx="72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Incentivization: Sihat App-ah!</a:t>
            </a:r>
            <a:endParaRPr sz="3800">
              <a:solidFill>
                <a:srgbClr val="6AA84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59"/>
          <p:cNvSpPr/>
          <p:nvPr/>
        </p:nvSpPr>
        <p:spPr>
          <a:xfrm>
            <a:off x="6676975" y="3264525"/>
            <a:ext cx="2278500" cy="1627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9"/>
          <p:cNvSpPr/>
          <p:nvPr/>
        </p:nvSpPr>
        <p:spPr>
          <a:xfrm>
            <a:off x="6676975" y="1637025"/>
            <a:ext cx="2278500" cy="1627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9"/>
          <p:cNvSpPr txBox="1">
            <a:spLocks noGrp="1"/>
          </p:cNvSpPr>
          <p:nvPr>
            <p:ph type="title"/>
          </p:nvPr>
        </p:nvSpPr>
        <p:spPr>
          <a:xfrm>
            <a:off x="311700" y="2721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6AA84F"/>
                </a:solidFill>
              </a:rPr>
              <a:t>Breaking unhealthy habits</a:t>
            </a:r>
            <a:endParaRPr>
              <a:solidFill>
                <a:srgbClr val="6AA84F"/>
              </a:solidFill>
            </a:endParaRPr>
          </a:p>
        </p:txBody>
      </p:sp>
      <p:sp>
        <p:nvSpPr>
          <p:cNvPr id="607" name="Google Shape;607;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38</a:t>
            </a:fld>
            <a:endParaRPr/>
          </a:p>
        </p:txBody>
      </p:sp>
      <p:sp>
        <p:nvSpPr>
          <p:cNvPr id="608" name="Google Shape;608;p59"/>
          <p:cNvSpPr txBox="1"/>
          <p:nvPr/>
        </p:nvSpPr>
        <p:spPr>
          <a:xfrm>
            <a:off x="311700" y="1037350"/>
            <a:ext cx="3449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Oxygen Light"/>
                <a:ea typeface="Oxygen Light"/>
                <a:cs typeface="Oxygen Light"/>
                <a:sym typeface="Oxygen Light"/>
              </a:rPr>
              <a:t>Recommendations for healthier choice</a:t>
            </a:r>
            <a:endParaRPr>
              <a:latin typeface="Oxygen Light"/>
              <a:ea typeface="Oxygen Light"/>
              <a:cs typeface="Oxygen Light"/>
              <a:sym typeface="Oxygen Light"/>
            </a:endParaRPr>
          </a:p>
        </p:txBody>
      </p:sp>
      <p:cxnSp>
        <p:nvCxnSpPr>
          <p:cNvPr id="609" name="Google Shape;609;p59"/>
          <p:cNvCxnSpPr/>
          <p:nvPr/>
        </p:nvCxnSpPr>
        <p:spPr>
          <a:xfrm rot="10800000" flipH="1">
            <a:off x="3760800" y="1233100"/>
            <a:ext cx="1374600" cy="8700"/>
          </a:xfrm>
          <a:prstGeom prst="straightConnector1">
            <a:avLst/>
          </a:prstGeom>
          <a:noFill/>
          <a:ln w="9525" cap="flat" cmpd="sng">
            <a:solidFill>
              <a:schemeClr val="dk2"/>
            </a:solidFill>
            <a:prstDash val="solid"/>
            <a:round/>
            <a:headEnd type="none" w="med" len="med"/>
            <a:tailEnd type="triangle" w="med" len="med"/>
          </a:ln>
        </p:spPr>
      </p:cxnSp>
      <p:sp>
        <p:nvSpPr>
          <p:cNvPr id="610" name="Google Shape;610;p59"/>
          <p:cNvSpPr txBox="1"/>
          <p:nvPr/>
        </p:nvSpPr>
        <p:spPr>
          <a:xfrm>
            <a:off x="5309250" y="1040825"/>
            <a:ext cx="4979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Oxygen Light"/>
                <a:ea typeface="Oxygen Light"/>
                <a:cs typeface="Oxygen Light"/>
                <a:sym typeface="Oxygen Light"/>
              </a:rPr>
              <a:t>Translated into </a:t>
            </a:r>
            <a:r>
              <a:rPr lang="en-GB" b="1">
                <a:latin typeface="Oxygen"/>
                <a:ea typeface="Oxygen"/>
                <a:cs typeface="Oxygen"/>
                <a:sym typeface="Oxygen"/>
              </a:rPr>
              <a:t>long-term </a:t>
            </a:r>
            <a:r>
              <a:rPr lang="en-GB">
                <a:latin typeface="Oxygen Light"/>
                <a:ea typeface="Oxygen Light"/>
                <a:cs typeface="Oxygen Light"/>
                <a:sym typeface="Oxygen Light"/>
              </a:rPr>
              <a:t>lifestyle changes </a:t>
            </a:r>
            <a:endParaRPr>
              <a:latin typeface="Oxygen Light"/>
              <a:ea typeface="Oxygen Light"/>
              <a:cs typeface="Oxygen Light"/>
              <a:sym typeface="Oxygen Light"/>
            </a:endParaRPr>
          </a:p>
        </p:txBody>
      </p:sp>
      <p:sp>
        <p:nvSpPr>
          <p:cNvPr id="611" name="Google Shape;611;p59"/>
          <p:cNvSpPr txBox="1"/>
          <p:nvPr/>
        </p:nvSpPr>
        <p:spPr>
          <a:xfrm>
            <a:off x="4223400" y="1380788"/>
            <a:ext cx="449400" cy="400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Oxygen Light"/>
                <a:ea typeface="Oxygen Light"/>
                <a:cs typeface="Oxygen Light"/>
                <a:sym typeface="Oxygen Light"/>
              </a:rPr>
              <a:t>?</a:t>
            </a:r>
            <a:endParaRPr>
              <a:latin typeface="Oxygen Light"/>
              <a:ea typeface="Oxygen Light"/>
              <a:cs typeface="Oxygen Light"/>
              <a:sym typeface="Oxygen Light"/>
            </a:endParaRPr>
          </a:p>
        </p:txBody>
      </p:sp>
      <p:pic>
        <p:nvPicPr>
          <p:cNvPr id="612" name="Google Shape;612;p59"/>
          <p:cNvPicPr preferRelativeResize="0"/>
          <p:nvPr/>
        </p:nvPicPr>
        <p:blipFill>
          <a:blip r:embed="rId3">
            <a:alphaModFix/>
          </a:blip>
          <a:stretch>
            <a:fillRect/>
          </a:stretch>
        </p:blipFill>
        <p:spPr>
          <a:xfrm>
            <a:off x="6742742" y="1831082"/>
            <a:ext cx="2151048" cy="1292412"/>
          </a:xfrm>
          <a:prstGeom prst="rect">
            <a:avLst/>
          </a:prstGeom>
          <a:noFill/>
          <a:ln>
            <a:noFill/>
          </a:ln>
        </p:spPr>
      </p:pic>
      <p:cxnSp>
        <p:nvCxnSpPr>
          <p:cNvPr id="613" name="Google Shape;613;p59"/>
          <p:cNvCxnSpPr/>
          <p:nvPr/>
        </p:nvCxnSpPr>
        <p:spPr>
          <a:xfrm rot="10800000" flipH="1">
            <a:off x="2023050" y="1780988"/>
            <a:ext cx="2425200" cy="891600"/>
          </a:xfrm>
          <a:prstGeom prst="straightConnector1">
            <a:avLst/>
          </a:prstGeom>
          <a:noFill/>
          <a:ln w="9525" cap="flat" cmpd="sng">
            <a:solidFill>
              <a:srgbClr val="9E9E9E"/>
            </a:solidFill>
            <a:prstDash val="lgDash"/>
            <a:round/>
            <a:headEnd type="none" w="med" len="med"/>
            <a:tailEnd type="none" w="med" len="med"/>
          </a:ln>
        </p:spPr>
      </p:cxnSp>
      <p:cxnSp>
        <p:nvCxnSpPr>
          <p:cNvPr id="614" name="Google Shape;614;p59"/>
          <p:cNvCxnSpPr>
            <a:endCxn id="611" idx="2"/>
          </p:cNvCxnSpPr>
          <p:nvPr/>
        </p:nvCxnSpPr>
        <p:spPr>
          <a:xfrm rot="10800000">
            <a:off x="4448100" y="1780988"/>
            <a:ext cx="634800" cy="1322400"/>
          </a:xfrm>
          <a:prstGeom prst="straightConnector1">
            <a:avLst/>
          </a:prstGeom>
          <a:noFill/>
          <a:ln w="9525" cap="flat" cmpd="sng">
            <a:solidFill>
              <a:srgbClr val="9E9E9E"/>
            </a:solidFill>
            <a:prstDash val="lgDash"/>
            <a:round/>
            <a:headEnd type="none" w="med" len="med"/>
            <a:tailEnd type="none" w="med" len="med"/>
          </a:ln>
        </p:spPr>
      </p:cxnSp>
      <p:sp>
        <p:nvSpPr>
          <p:cNvPr id="615" name="Google Shape;615;p59"/>
          <p:cNvSpPr/>
          <p:nvPr/>
        </p:nvSpPr>
        <p:spPr>
          <a:xfrm>
            <a:off x="3586350" y="2256450"/>
            <a:ext cx="2848800" cy="17721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429950" y="2056550"/>
            <a:ext cx="2848800" cy="1971900"/>
          </a:xfrm>
          <a:prstGeom prst="rect">
            <a:avLst/>
          </a:prstGeom>
          <a:solidFill>
            <a:schemeClr val="accent3"/>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9"/>
          <p:cNvSpPr/>
          <p:nvPr/>
        </p:nvSpPr>
        <p:spPr>
          <a:xfrm rot="1132">
            <a:off x="4931661" y="2646102"/>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1</a:t>
            </a:r>
            <a:endParaRPr>
              <a:latin typeface="Handlee"/>
              <a:ea typeface="Handlee"/>
              <a:cs typeface="Handlee"/>
              <a:sym typeface="Handlee"/>
            </a:endParaRPr>
          </a:p>
        </p:txBody>
      </p:sp>
      <p:sp>
        <p:nvSpPr>
          <p:cNvPr id="618" name="Google Shape;618;p59"/>
          <p:cNvSpPr/>
          <p:nvPr/>
        </p:nvSpPr>
        <p:spPr>
          <a:xfrm rot="1132">
            <a:off x="1450443" y="2347228"/>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2</a:t>
            </a:r>
            <a:endParaRPr>
              <a:latin typeface="Handlee"/>
              <a:ea typeface="Handlee"/>
              <a:cs typeface="Handlee"/>
              <a:sym typeface="Handlee"/>
            </a:endParaRPr>
          </a:p>
        </p:txBody>
      </p:sp>
      <p:sp>
        <p:nvSpPr>
          <p:cNvPr id="619" name="Google Shape;619;p59"/>
          <p:cNvSpPr/>
          <p:nvPr/>
        </p:nvSpPr>
        <p:spPr>
          <a:xfrm rot="1132">
            <a:off x="1843193" y="2347228"/>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3</a:t>
            </a:r>
            <a:endParaRPr>
              <a:latin typeface="Handlee"/>
              <a:ea typeface="Handlee"/>
              <a:cs typeface="Handlee"/>
              <a:sym typeface="Handlee"/>
            </a:endParaRPr>
          </a:p>
        </p:txBody>
      </p:sp>
      <p:sp>
        <p:nvSpPr>
          <p:cNvPr id="620" name="Google Shape;620;p59"/>
          <p:cNvSpPr/>
          <p:nvPr/>
        </p:nvSpPr>
        <p:spPr>
          <a:xfrm rot="1132">
            <a:off x="5226377" y="2606081"/>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4</a:t>
            </a:r>
            <a:endParaRPr>
              <a:latin typeface="Handlee"/>
              <a:ea typeface="Handlee"/>
              <a:cs typeface="Handlee"/>
              <a:sym typeface="Handlee"/>
            </a:endParaRPr>
          </a:p>
        </p:txBody>
      </p:sp>
      <p:sp>
        <p:nvSpPr>
          <p:cNvPr id="621" name="Google Shape;621;p59"/>
          <p:cNvSpPr/>
          <p:nvPr/>
        </p:nvSpPr>
        <p:spPr>
          <a:xfrm rot="1132">
            <a:off x="4608076" y="2604480"/>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0</a:t>
            </a:r>
            <a:endParaRPr>
              <a:latin typeface="Handlee"/>
              <a:ea typeface="Handlee"/>
              <a:cs typeface="Handlee"/>
              <a:sym typeface="Handlee"/>
            </a:endParaRPr>
          </a:p>
        </p:txBody>
      </p:sp>
      <p:sp>
        <p:nvSpPr>
          <p:cNvPr id="622" name="Google Shape;622;p59"/>
          <p:cNvSpPr txBox="1"/>
          <p:nvPr/>
        </p:nvSpPr>
        <p:spPr>
          <a:xfrm>
            <a:off x="715100" y="2656912"/>
            <a:ext cx="22785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Low Income</a:t>
            </a:r>
            <a:endParaRPr>
              <a:latin typeface="Oxygen Light"/>
              <a:ea typeface="Oxygen Light"/>
              <a:cs typeface="Oxygen Light"/>
              <a:sym typeface="Oxygen Light"/>
            </a:endParaRPr>
          </a:p>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Some do not have internet access</a:t>
            </a:r>
            <a:endParaRPr>
              <a:latin typeface="Oxygen Light"/>
              <a:ea typeface="Oxygen Light"/>
              <a:cs typeface="Oxygen Light"/>
              <a:sym typeface="Oxygen Light"/>
            </a:endParaRPr>
          </a:p>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Some do not use e-payments</a:t>
            </a:r>
            <a:endParaRPr>
              <a:latin typeface="Oxygen Light"/>
              <a:ea typeface="Oxygen Light"/>
              <a:cs typeface="Oxygen Light"/>
              <a:sym typeface="Oxygen Light"/>
            </a:endParaRPr>
          </a:p>
        </p:txBody>
      </p:sp>
      <p:sp>
        <p:nvSpPr>
          <p:cNvPr id="623" name="Google Shape;623;p59"/>
          <p:cNvSpPr txBox="1"/>
          <p:nvPr/>
        </p:nvSpPr>
        <p:spPr>
          <a:xfrm>
            <a:off x="3984663" y="2880000"/>
            <a:ext cx="2278500" cy="10467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High Income</a:t>
            </a:r>
            <a:endParaRPr>
              <a:latin typeface="Oxygen Light"/>
              <a:ea typeface="Oxygen Light"/>
              <a:cs typeface="Oxygen Light"/>
              <a:sym typeface="Oxygen Light"/>
            </a:endParaRPr>
          </a:p>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High internet usage</a:t>
            </a:r>
            <a:endParaRPr>
              <a:latin typeface="Oxygen Light"/>
              <a:ea typeface="Oxygen Light"/>
              <a:cs typeface="Oxygen Light"/>
              <a:sym typeface="Oxygen Light"/>
            </a:endParaRPr>
          </a:p>
          <a:p>
            <a:pPr marL="457200" lvl="0" indent="-317500" algn="l" rtl="0">
              <a:spcBef>
                <a:spcPts val="0"/>
              </a:spcBef>
              <a:spcAft>
                <a:spcPts val="0"/>
              </a:spcAft>
              <a:buSzPts val="1400"/>
              <a:buFont typeface="Oxygen Light"/>
              <a:buChar char="-"/>
            </a:pPr>
            <a:r>
              <a:rPr lang="en-GB">
                <a:latin typeface="Oxygen Light"/>
                <a:ea typeface="Oxygen Light"/>
                <a:cs typeface="Oxygen Light"/>
                <a:sym typeface="Oxygen Light"/>
              </a:rPr>
              <a:t>High usage of e-payments</a:t>
            </a:r>
            <a:endParaRPr>
              <a:latin typeface="Oxygen Light"/>
              <a:ea typeface="Oxygen Light"/>
              <a:cs typeface="Oxygen Light"/>
              <a:sym typeface="Oxygen Light"/>
            </a:endParaRPr>
          </a:p>
        </p:txBody>
      </p:sp>
      <p:sp>
        <p:nvSpPr>
          <p:cNvPr id="624" name="Google Shape;624;p59"/>
          <p:cNvSpPr/>
          <p:nvPr/>
        </p:nvSpPr>
        <p:spPr>
          <a:xfrm rot="-5400000">
            <a:off x="7286625" y="4442275"/>
            <a:ext cx="56400" cy="4983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rot="-5400000">
            <a:off x="8418052" y="4599570"/>
            <a:ext cx="42600" cy="1872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9"/>
          <p:cNvSpPr txBox="1"/>
          <p:nvPr/>
        </p:nvSpPr>
        <p:spPr>
          <a:xfrm>
            <a:off x="1380745" y="2020323"/>
            <a:ext cx="87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Oxygen Light"/>
                <a:ea typeface="Oxygen Light"/>
                <a:cs typeface="Oxygen Light"/>
                <a:sym typeface="Oxygen Light"/>
              </a:rPr>
              <a:t>Clusters</a:t>
            </a:r>
            <a:endParaRPr sz="1500">
              <a:latin typeface="Oxygen Light"/>
              <a:ea typeface="Oxygen Light"/>
              <a:cs typeface="Oxygen Light"/>
              <a:sym typeface="Oxygen Light"/>
            </a:endParaRPr>
          </a:p>
        </p:txBody>
      </p:sp>
      <p:sp>
        <p:nvSpPr>
          <p:cNvPr id="627" name="Google Shape;627;p59"/>
          <p:cNvSpPr txBox="1"/>
          <p:nvPr/>
        </p:nvSpPr>
        <p:spPr>
          <a:xfrm>
            <a:off x="4630913" y="2275113"/>
            <a:ext cx="87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a:latin typeface="Oxygen Light"/>
                <a:ea typeface="Oxygen Light"/>
                <a:cs typeface="Oxygen Light"/>
                <a:sym typeface="Oxygen Light"/>
              </a:rPr>
              <a:t>Clusters</a:t>
            </a:r>
            <a:endParaRPr sz="1500">
              <a:latin typeface="Oxygen Light"/>
              <a:ea typeface="Oxygen Light"/>
              <a:cs typeface="Oxygen Light"/>
              <a:sym typeface="Oxygen Light"/>
            </a:endParaRPr>
          </a:p>
        </p:txBody>
      </p:sp>
      <p:pic>
        <p:nvPicPr>
          <p:cNvPr id="628" name="Google Shape;628;p59"/>
          <p:cNvPicPr preferRelativeResize="0"/>
          <p:nvPr/>
        </p:nvPicPr>
        <p:blipFill rotWithShape="1">
          <a:blip r:embed="rId4">
            <a:alphaModFix/>
          </a:blip>
          <a:srcRect t="49459" r="48974"/>
          <a:stretch/>
        </p:blipFill>
        <p:spPr>
          <a:xfrm>
            <a:off x="6882637" y="3201250"/>
            <a:ext cx="1832625" cy="1384225"/>
          </a:xfrm>
          <a:prstGeom prst="rect">
            <a:avLst/>
          </a:prstGeom>
          <a:noFill/>
          <a:ln>
            <a:noFill/>
          </a:ln>
        </p:spPr>
      </p:pic>
      <p:sp>
        <p:nvSpPr>
          <p:cNvPr id="629" name="Google Shape;629;p59"/>
          <p:cNvSpPr txBox="1"/>
          <p:nvPr/>
        </p:nvSpPr>
        <p:spPr>
          <a:xfrm>
            <a:off x="2288825" y="1966400"/>
            <a:ext cx="1055700" cy="400200"/>
          </a:xfrm>
          <a:prstGeom prst="rect">
            <a:avLst/>
          </a:prstGeom>
          <a:solidFill>
            <a:schemeClr val="accent2"/>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solidFill>
                  <a:schemeClr val="lt1"/>
                </a:solidFill>
                <a:latin typeface="Oxygen Light"/>
                <a:ea typeface="Oxygen Light"/>
                <a:cs typeface="Oxygen Light"/>
                <a:sym typeface="Oxygen Light"/>
              </a:rPr>
              <a:t>+ Coupons</a:t>
            </a:r>
            <a:endParaRPr>
              <a:solidFill>
                <a:schemeClr val="lt1"/>
              </a:solidFill>
              <a:latin typeface="Oxygen Light"/>
              <a:ea typeface="Oxygen Light"/>
              <a:cs typeface="Oxygen Light"/>
              <a:sym typeface="Oxygen Light"/>
            </a:endParaRPr>
          </a:p>
        </p:txBody>
      </p:sp>
      <p:sp>
        <p:nvSpPr>
          <p:cNvPr id="630" name="Google Shape;630;p59"/>
          <p:cNvSpPr txBox="1"/>
          <p:nvPr/>
        </p:nvSpPr>
        <p:spPr>
          <a:xfrm>
            <a:off x="2361250" y="3866600"/>
            <a:ext cx="2022600" cy="615600"/>
          </a:xfrm>
          <a:prstGeom prst="rect">
            <a:avLst/>
          </a:prstGeom>
          <a:solidFill>
            <a:schemeClr val="accent2"/>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solidFill>
                  <a:schemeClr val="lt1"/>
                </a:solidFill>
                <a:latin typeface="Oxygen Light"/>
                <a:ea typeface="Oxygen Light"/>
                <a:cs typeface="Oxygen Light"/>
                <a:sym typeface="Oxygen Light"/>
              </a:rPr>
              <a:t>E-payment  and Loyalty Points</a:t>
            </a:r>
            <a:endParaRPr>
              <a:solidFill>
                <a:schemeClr val="lt1"/>
              </a:solidFill>
              <a:latin typeface="Oxygen Light"/>
              <a:ea typeface="Oxygen Light"/>
              <a:cs typeface="Oxygen Light"/>
              <a:sym typeface="Oxygen Ligh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9"/>
                                        </p:tgtEl>
                                        <p:attrNameLst>
                                          <p:attrName>style.visibility</p:attrName>
                                        </p:attrNameLst>
                                      </p:cBhvr>
                                      <p:to>
                                        <p:strVal val="visible"/>
                                      </p:to>
                                    </p:set>
                                    <p:animEffect transition="in" filter="fade">
                                      <p:cBhvr>
                                        <p:cTn id="7" dur="500"/>
                                        <p:tgtEl>
                                          <p:spTgt spid="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60"/>
          <p:cNvSpPr txBox="1">
            <a:spLocks noGrp="1"/>
          </p:cNvSpPr>
          <p:nvPr>
            <p:ph type="sldNum" idx="12"/>
          </p:nvPr>
        </p:nvSpPr>
        <p:spPr>
          <a:xfrm>
            <a:off x="8440658" y="4506342"/>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39</a:t>
            </a:fld>
            <a:endParaRPr/>
          </a:p>
        </p:txBody>
      </p:sp>
      <p:sp>
        <p:nvSpPr>
          <p:cNvPr id="636" name="Google Shape;636;p60"/>
          <p:cNvSpPr txBox="1">
            <a:spLocks noGrp="1"/>
          </p:cNvSpPr>
          <p:nvPr>
            <p:ph type="title"/>
          </p:nvPr>
        </p:nvSpPr>
        <p:spPr>
          <a:xfrm>
            <a:off x="311700" y="258650"/>
            <a:ext cx="72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Sihat App-ah!: Coupons</a:t>
            </a:r>
            <a:endParaRPr sz="3800">
              <a:solidFill>
                <a:srgbClr val="6AA84F"/>
              </a:solidFill>
            </a:endParaRPr>
          </a:p>
        </p:txBody>
      </p:sp>
      <p:pic>
        <p:nvPicPr>
          <p:cNvPr id="637" name="Google Shape;637;p60"/>
          <p:cNvPicPr preferRelativeResize="0"/>
          <p:nvPr/>
        </p:nvPicPr>
        <p:blipFill>
          <a:blip r:embed="rId3">
            <a:alphaModFix/>
          </a:blip>
          <a:stretch>
            <a:fillRect/>
          </a:stretch>
        </p:blipFill>
        <p:spPr>
          <a:xfrm>
            <a:off x="3210451" y="1559388"/>
            <a:ext cx="1369856" cy="2940774"/>
          </a:xfrm>
          <a:prstGeom prst="rect">
            <a:avLst/>
          </a:prstGeom>
          <a:noFill/>
          <a:ln>
            <a:noFill/>
          </a:ln>
        </p:spPr>
      </p:pic>
      <p:pic>
        <p:nvPicPr>
          <p:cNvPr id="638" name="Google Shape;638;p60"/>
          <p:cNvPicPr preferRelativeResize="0"/>
          <p:nvPr/>
        </p:nvPicPr>
        <p:blipFill rotWithShape="1">
          <a:blip r:embed="rId4">
            <a:alphaModFix/>
          </a:blip>
          <a:srcRect l="3353"/>
          <a:stretch/>
        </p:blipFill>
        <p:spPr>
          <a:xfrm>
            <a:off x="215200" y="1559363"/>
            <a:ext cx="1465149" cy="2940792"/>
          </a:xfrm>
          <a:prstGeom prst="rect">
            <a:avLst/>
          </a:prstGeom>
          <a:noFill/>
          <a:ln>
            <a:noFill/>
          </a:ln>
        </p:spPr>
      </p:pic>
      <p:pic>
        <p:nvPicPr>
          <p:cNvPr id="639" name="Google Shape;639;p60"/>
          <p:cNvPicPr preferRelativeResize="0"/>
          <p:nvPr/>
        </p:nvPicPr>
        <p:blipFill rotWithShape="1">
          <a:blip r:embed="rId5">
            <a:alphaModFix/>
          </a:blip>
          <a:srcRect l="3353"/>
          <a:stretch/>
        </p:blipFill>
        <p:spPr>
          <a:xfrm>
            <a:off x="1712824" y="1553175"/>
            <a:ext cx="1465149" cy="2953175"/>
          </a:xfrm>
          <a:prstGeom prst="rect">
            <a:avLst/>
          </a:prstGeom>
          <a:noFill/>
          <a:ln>
            <a:noFill/>
          </a:ln>
        </p:spPr>
      </p:pic>
      <p:pic>
        <p:nvPicPr>
          <p:cNvPr id="640" name="Google Shape;640;p60"/>
          <p:cNvPicPr preferRelativeResize="0"/>
          <p:nvPr/>
        </p:nvPicPr>
        <p:blipFill rotWithShape="1">
          <a:blip r:embed="rId6">
            <a:alphaModFix/>
          </a:blip>
          <a:srcRect l="3855" r="2344"/>
          <a:stretch/>
        </p:blipFill>
        <p:spPr>
          <a:xfrm>
            <a:off x="7682750" y="1573265"/>
            <a:ext cx="1369850" cy="2871085"/>
          </a:xfrm>
          <a:prstGeom prst="rect">
            <a:avLst/>
          </a:prstGeom>
          <a:noFill/>
          <a:ln>
            <a:noFill/>
          </a:ln>
        </p:spPr>
      </p:pic>
      <p:sp>
        <p:nvSpPr>
          <p:cNvPr id="641" name="Google Shape;641;p60"/>
          <p:cNvSpPr/>
          <p:nvPr/>
        </p:nvSpPr>
        <p:spPr>
          <a:xfrm>
            <a:off x="1553463" y="2986850"/>
            <a:ext cx="323400" cy="1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0"/>
          <p:cNvSpPr/>
          <p:nvPr/>
        </p:nvSpPr>
        <p:spPr>
          <a:xfrm>
            <a:off x="3021825" y="2986850"/>
            <a:ext cx="323400" cy="1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3" name="Google Shape;643;p60"/>
          <p:cNvPicPr preferRelativeResize="0"/>
          <p:nvPr/>
        </p:nvPicPr>
        <p:blipFill>
          <a:blip r:embed="rId7">
            <a:alphaModFix/>
          </a:blip>
          <a:stretch>
            <a:fillRect/>
          </a:stretch>
        </p:blipFill>
        <p:spPr>
          <a:xfrm>
            <a:off x="4612775" y="1572769"/>
            <a:ext cx="1465151" cy="2913945"/>
          </a:xfrm>
          <a:prstGeom prst="rect">
            <a:avLst/>
          </a:prstGeom>
          <a:noFill/>
          <a:ln>
            <a:noFill/>
          </a:ln>
        </p:spPr>
      </p:pic>
      <p:sp>
        <p:nvSpPr>
          <p:cNvPr id="644" name="Google Shape;644;p60"/>
          <p:cNvSpPr/>
          <p:nvPr/>
        </p:nvSpPr>
        <p:spPr>
          <a:xfrm>
            <a:off x="4482750" y="2986850"/>
            <a:ext cx="323400" cy="1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5" name="Google Shape;645;p60"/>
          <p:cNvPicPr preferRelativeResize="0"/>
          <p:nvPr/>
        </p:nvPicPr>
        <p:blipFill>
          <a:blip r:embed="rId8">
            <a:alphaModFix/>
          </a:blip>
          <a:stretch>
            <a:fillRect/>
          </a:stretch>
        </p:blipFill>
        <p:spPr>
          <a:xfrm>
            <a:off x="6172300" y="1594250"/>
            <a:ext cx="1416075" cy="2871077"/>
          </a:xfrm>
          <a:prstGeom prst="rect">
            <a:avLst/>
          </a:prstGeom>
          <a:noFill/>
          <a:ln>
            <a:noFill/>
          </a:ln>
        </p:spPr>
      </p:pic>
      <p:sp>
        <p:nvSpPr>
          <p:cNvPr id="646" name="Google Shape;646;p60"/>
          <p:cNvSpPr/>
          <p:nvPr/>
        </p:nvSpPr>
        <p:spPr>
          <a:xfrm>
            <a:off x="7470563" y="2986850"/>
            <a:ext cx="323400" cy="1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0"/>
          <p:cNvSpPr/>
          <p:nvPr/>
        </p:nvSpPr>
        <p:spPr>
          <a:xfrm>
            <a:off x="6014840" y="3010275"/>
            <a:ext cx="323400" cy="1569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0"/>
          <p:cNvSpPr txBox="1"/>
          <p:nvPr/>
        </p:nvSpPr>
        <p:spPr>
          <a:xfrm>
            <a:off x="267050" y="11725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Login</a:t>
            </a:r>
            <a:endParaRPr sz="1000" b="1">
              <a:latin typeface="Oxygen"/>
              <a:ea typeface="Oxygen"/>
              <a:cs typeface="Oxygen"/>
              <a:sym typeface="Oxygen"/>
            </a:endParaRPr>
          </a:p>
        </p:txBody>
      </p:sp>
      <p:sp>
        <p:nvSpPr>
          <p:cNvPr id="649" name="Google Shape;649;p60"/>
          <p:cNvSpPr txBox="1"/>
          <p:nvPr/>
        </p:nvSpPr>
        <p:spPr>
          <a:xfrm>
            <a:off x="1738750" y="11725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Homepage</a:t>
            </a:r>
            <a:endParaRPr sz="1000" b="1">
              <a:latin typeface="Oxygen"/>
              <a:ea typeface="Oxygen"/>
              <a:cs typeface="Oxygen"/>
              <a:sym typeface="Oxygen"/>
            </a:endParaRPr>
          </a:p>
        </p:txBody>
      </p:sp>
      <p:sp>
        <p:nvSpPr>
          <p:cNvPr id="650" name="Google Shape;650;p60"/>
          <p:cNvSpPr txBox="1"/>
          <p:nvPr/>
        </p:nvSpPr>
        <p:spPr>
          <a:xfrm>
            <a:off x="3188725" y="11529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Recommendations</a:t>
            </a:r>
            <a:endParaRPr sz="1000" b="1">
              <a:latin typeface="Oxygen"/>
              <a:ea typeface="Oxygen"/>
              <a:cs typeface="Oxygen"/>
              <a:sym typeface="Oxygen"/>
            </a:endParaRPr>
          </a:p>
        </p:txBody>
      </p:sp>
      <p:sp>
        <p:nvSpPr>
          <p:cNvPr id="651" name="Google Shape;651;p60"/>
          <p:cNvSpPr txBox="1"/>
          <p:nvPr/>
        </p:nvSpPr>
        <p:spPr>
          <a:xfrm>
            <a:off x="4638700" y="11725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Checkout</a:t>
            </a:r>
            <a:endParaRPr sz="1000" b="1">
              <a:latin typeface="Oxygen"/>
              <a:ea typeface="Oxygen"/>
              <a:cs typeface="Oxygen"/>
              <a:sym typeface="Oxygen"/>
            </a:endParaRPr>
          </a:p>
        </p:txBody>
      </p:sp>
      <p:sp>
        <p:nvSpPr>
          <p:cNvPr id="652" name="Google Shape;652;p60"/>
          <p:cNvSpPr txBox="1"/>
          <p:nvPr/>
        </p:nvSpPr>
        <p:spPr>
          <a:xfrm>
            <a:off x="7705900" y="1172575"/>
            <a:ext cx="14133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Apply Coupon</a:t>
            </a:r>
            <a:endParaRPr sz="1000" b="1">
              <a:latin typeface="Oxygen"/>
              <a:ea typeface="Oxygen"/>
              <a:cs typeface="Oxygen"/>
              <a:sym typeface="Oxygen"/>
            </a:endParaRPr>
          </a:p>
        </p:txBody>
      </p:sp>
      <p:sp>
        <p:nvSpPr>
          <p:cNvPr id="653" name="Google Shape;653;p60"/>
          <p:cNvSpPr txBox="1"/>
          <p:nvPr/>
        </p:nvSpPr>
        <p:spPr>
          <a:xfrm>
            <a:off x="6172292" y="1119050"/>
            <a:ext cx="14133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sz="1000" b="1">
                <a:latin typeface="Oxygen"/>
                <a:ea typeface="Oxygen"/>
                <a:cs typeface="Oxygen"/>
                <a:sym typeface="Oxygen"/>
              </a:rPr>
              <a:t>Redeem Freebies With Loyalty Points!</a:t>
            </a:r>
            <a:endParaRPr sz="1000" b="1">
              <a:latin typeface="Oxygen"/>
              <a:ea typeface="Oxygen"/>
              <a:cs typeface="Oxygen"/>
              <a:sym typeface="Oxygen"/>
            </a:endParaRPr>
          </a:p>
        </p:txBody>
      </p:sp>
      <p:pic>
        <p:nvPicPr>
          <p:cNvPr id="654" name="Google Shape;654;p60"/>
          <p:cNvPicPr preferRelativeResize="0"/>
          <p:nvPr/>
        </p:nvPicPr>
        <p:blipFill>
          <a:blip r:embed="rId9">
            <a:alphaModFix/>
          </a:blip>
          <a:stretch>
            <a:fillRect/>
          </a:stretch>
        </p:blipFill>
        <p:spPr>
          <a:xfrm>
            <a:off x="6646270" y="2795370"/>
            <a:ext cx="151636" cy="156900"/>
          </a:xfrm>
          <a:prstGeom prst="rect">
            <a:avLst/>
          </a:prstGeom>
          <a:noFill/>
          <a:ln>
            <a:noFill/>
          </a:ln>
        </p:spPr>
      </p:pic>
      <p:pic>
        <p:nvPicPr>
          <p:cNvPr id="655" name="Google Shape;655;p60"/>
          <p:cNvPicPr preferRelativeResize="0"/>
          <p:nvPr/>
        </p:nvPicPr>
        <p:blipFill>
          <a:blip r:embed="rId9">
            <a:alphaModFix/>
          </a:blip>
          <a:stretch>
            <a:fillRect/>
          </a:stretch>
        </p:blipFill>
        <p:spPr>
          <a:xfrm>
            <a:off x="7325998" y="3338398"/>
            <a:ext cx="108300" cy="112076"/>
          </a:xfrm>
          <a:prstGeom prst="rect">
            <a:avLst/>
          </a:prstGeom>
          <a:noFill/>
          <a:ln>
            <a:noFill/>
          </a:ln>
        </p:spPr>
      </p:pic>
      <p:pic>
        <p:nvPicPr>
          <p:cNvPr id="656" name="Google Shape;656;p60"/>
          <p:cNvPicPr preferRelativeResize="0"/>
          <p:nvPr/>
        </p:nvPicPr>
        <p:blipFill>
          <a:blip r:embed="rId9">
            <a:alphaModFix/>
          </a:blip>
          <a:stretch>
            <a:fillRect/>
          </a:stretch>
        </p:blipFill>
        <p:spPr>
          <a:xfrm>
            <a:off x="7325998" y="3827923"/>
            <a:ext cx="108300" cy="112076"/>
          </a:xfrm>
          <a:prstGeom prst="rect">
            <a:avLst/>
          </a:prstGeom>
          <a:noFill/>
          <a:ln>
            <a:noFill/>
          </a:ln>
        </p:spPr>
      </p:pic>
      <p:pic>
        <p:nvPicPr>
          <p:cNvPr id="657" name="Google Shape;657;p60"/>
          <p:cNvPicPr preferRelativeResize="0"/>
          <p:nvPr/>
        </p:nvPicPr>
        <p:blipFill>
          <a:blip r:embed="rId9">
            <a:alphaModFix/>
          </a:blip>
          <a:stretch>
            <a:fillRect/>
          </a:stretch>
        </p:blipFill>
        <p:spPr>
          <a:xfrm>
            <a:off x="8660852" y="2292424"/>
            <a:ext cx="108300" cy="112048"/>
          </a:xfrm>
          <a:prstGeom prst="rect">
            <a:avLst/>
          </a:prstGeom>
          <a:noFill/>
          <a:ln>
            <a:noFill/>
          </a:ln>
        </p:spPr>
      </p:pic>
      <p:pic>
        <p:nvPicPr>
          <p:cNvPr id="658" name="Google Shape;658;p60"/>
          <p:cNvPicPr preferRelativeResize="0"/>
          <p:nvPr/>
        </p:nvPicPr>
        <p:blipFill>
          <a:blip r:embed="rId9">
            <a:alphaModFix/>
          </a:blip>
          <a:stretch>
            <a:fillRect/>
          </a:stretch>
        </p:blipFill>
        <p:spPr>
          <a:xfrm>
            <a:off x="8660852" y="3009274"/>
            <a:ext cx="108300" cy="11204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7"/>
                                        </p:tgtEl>
                                        <p:attrNameLst>
                                          <p:attrName>style.visibility</p:attrName>
                                        </p:attrNameLst>
                                      </p:cBhvr>
                                      <p:to>
                                        <p:strVal val="visible"/>
                                      </p:to>
                                    </p:set>
                                    <p:animEffect transition="in" filter="fade">
                                      <p:cBhvr>
                                        <p:cTn id="7" dur="500"/>
                                        <p:tgtEl>
                                          <p:spTgt spid="637"/>
                                        </p:tgtEl>
                                      </p:cBhvr>
                                    </p:animEffect>
                                  </p:childTnLst>
                                </p:cTn>
                              </p:par>
                              <p:par>
                                <p:cTn id="8" presetID="10" presetClass="entr" presetSubtype="0" fill="hold" nodeType="withEffect">
                                  <p:stCondLst>
                                    <p:cond delay="0"/>
                                  </p:stCondLst>
                                  <p:childTnLst>
                                    <p:set>
                                      <p:cBhvr>
                                        <p:cTn id="9" dur="1" fill="hold">
                                          <p:stCondLst>
                                            <p:cond delay="0"/>
                                          </p:stCondLst>
                                        </p:cTn>
                                        <p:tgtEl>
                                          <p:spTgt spid="638"/>
                                        </p:tgtEl>
                                        <p:attrNameLst>
                                          <p:attrName>style.visibility</p:attrName>
                                        </p:attrNameLst>
                                      </p:cBhvr>
                                      <p:to>
                                        <p:strVal val="visible"/>
                                      </p:to>
                                    </p:set>
                                    <p:animEffect transition="in" filter="fade">
                                      <p:cBhvr>
                                        <p:cTn id="10" dur="500"/>
                                        <p:tgtEl>
                                          <p:spTgt spid="638"/>
                                        </p:tgtEl>
                                      </p:cBhvr>
                                    </p:animEffect>
                                  </p:childTnLst>
                                </p:cTn>
                              </p:par>
                              <p:par>
                                <p:cTn id="11" presetID="10" presetClass="entr" presetSubtype="0" fill="hold" nodeType="withEffect">
                                  <p:stCondLst>
                                    <p:cond delay="0"/>
                                  </p:stCondLst>
                                  <p:childTnLst>
                                    <p:set>
                                      <p:cBhvr>
                                        <p:cTn id="12" dur="1" fill="hold">
                                          <p:stCondLst>
                                            <p:cond delay="0"/>
                                          </p:stCondLst>
                                        </p:cTn>
                                        <p:tgtEl>
                                          <p:spTgt spid="639"/>
                                        </p:tgtEl>
                                        <p:attrNameLst>
                                          <p:attrName>style.visibility</p:attrName>
                                        </p:attrNameLst>
                                      </p:cBhvr>
                                      <p:to>
                                        <p:strVal val="visible"/>
                                      </p:to>
                                    </p:set>
                                    <p:animEffect transition="in" filter="fade">
                                      <p:cBhvr>
                                        <p:cTn id="13" dur="500"/>
                                        <p:tgtEl>
                                          <p:spTgt spid="639"/>
                                        </p:tgtEl>
                                      </p:cBhvr>
                                    </p:animEffect>
                                  </p:childTnLst>
                                </p:cTn>
                              </p:par>
                              <p:par>
                                <p:cTn id="14" presetID="10" presetClass="entr" presetSubtype="0" fill="hold" nodeType="withEffect">
                                  <p:stCondLst>
                                    <p:cond delay="0"/>
                                  </p:stCondLst>
                                  <p:childTnLst>
                                    <p:set>
                                      <p:cBhvr>
                                        <p:cTn id="15" dur="1" fill="hold">
                                          <p:stCondLst>
                                            <p:cond delay="0"/>
                                          </p:stCondLst>
                                        </p:cTn>
                                        <p:tgtEl>
                                          <p:spTgt spid="641"/>
                                        </p:tgtEl>
                                        <p:attrNameLst>
                                          <p:attrName>style.visibility</p:attrName>
                                        </p:attrNameLst>
                                      </p:cBhvr>
                                      <p:to>
                                        <p:strVal val="visible"/>
                                      </p:to>
                                    </p:set>
                                    <p:animEffect transition="in" filter="fade">
                                      <p:cBhvr>
                                        <p:cTn id="16" dur="500"/>
                                        <p:tgtEl>
                                          <p:spTgt spid="641"/>
                                        </p:tgtEl>
                                      </p:cBhvr>
                                    </p:animEffect>
                                  </p:childTnLst>
                                </p:cTn>
                              </p:par>
                              <p:par>
                                <p:cTn id="17" presetID="10" presetClass="entr" presetSubtype="0" fill="hold" nodeType="withEffect">
                                  <p:stCondLst>
                                    <p:cond delay="0"/>
                                  </p:stCondLst>
                                  <p:childTnLst>
                                    <p:set>
                                      <p:cBhvr>
                                        <p:cTn id="18" dur="1" fill="hold">
                                          <p:stCondLst>
                                            <p:cond delay="0"/>
                                          </p:stCondLst>
                                        </p:cTn>
                                        <p:tgtEl>
                                          <p:spTgt spid="642"/>
                                        </p:tgtEl>
                                        <p:attrNameLst>
                                          <p:attrName>style.visibility</p:attrName>
                                        </p:attrNameLst>
                                      </p:cBhvr>
                                      <p:to>
                                        <p:strVal val="visible"/>
                                      </p:to>
                                    </p:set>
                                    <p:animEffect transition="in" filter="fade">
                                      <p:cBhvr>
                                        <p:cTn id="19" dur="500"/>
                                        <p:tgtEl>
                                          <p:spTgt spid="642"/>
                                        </p:tgtEl>
                                      </p:cBhvr>
                                    </p:animEffect>
                                  </p:childTnLst>
                                </p:cTn>
                              </p:par>
                              <p:par>
                                <p:cTn id="20" presetID="10" presetClass="entr" presetSubtype="0" fill="hold" nodeType="withEffect">
                                  <p:stCondLst>
                                    <p:cond delay="0"/>
                                  </p:stCondLst>
                                  <p:childTnLst>
                                    <p:set>
                                      <p:cBhvr>
                                        <p:cTn id="21" dur="1" fill="hold">
                                          <p:stCondLst>
                                            <p:cond delay="0"/>
                                          </p:stCondLst>
                                        </p:cTn>
                                        <p:tgtEl>
                                          <p:spTgt spid="643"/>
                                        </p:tgtEl>
                                        <p:attrNameLst>
                                          <p:attrName>style.visibility</p:attrName>
                                        </p:attrNameLst>
                                      </p:cBhvr>
                                      <p:to>
                                        <p:strVal val="visible"/>
                                      </p:to>
                                    </p:set>
                                    <p:animEffect transition="in" filter="fade">
                                      <p:cBhvr>
                                        <p:cTn id="22" dur="500"/>
                                        <p:tgtEl>
                                          <p:spTgt spid="643"/>
                                        </p:tgtEl>
                                      </p:cBhvr>
                                    </p:animEffect>
                                  </p:childTnLst>
                                </p:cTn>
                              </p:par>
                              <p:par>
                                <p:cTn id="23" presetID="10" presetClass="entr" presetSubtype="0" fill="hold" nodeType="withEffect">
                                  <p:stCondLst>
                                    <p:cond delay="0"/>
                                  </p:stCondLst>
                                  <p:childTnLst>
                                    <p:set>
                                      <p:cBhvr>
                                        <p:cTn id="24" dur="1" fill="hold">
                                          <p:stCondLst>
                                            <p:cond delay="0"/>
                                          </p:stCondLst>
                                        </p:cTn>
                                        <p:tgtEl>
                                          <p:spTgt spid="644"/>
                                        </p:tgtEl>
                                        <p:attrNameLst>
                                          <p:attrName>style.visibility</p:attrName>
                                        </p:attrNameLst>
                                      </p:cBhvr>
                                      <p:to>
                                        <p:strVal val="visible"/>
                                      </p:to>
                                    </p:set>
                                    <p:animEffect transition="in" filter="fade">
                                      <p:cBhvr>
                                        <p:cTn id="25" dur="500"/>
                                        <p:tgtEl>
                                          <p:spTgt spid="644"/>
                                        </p:tgtEl>
                                      </p:cBhvr>
                                    </p:animEffect>
                                  </p:childTnLst>
                                </p:cTn>
                              </p:par>
                              <p:par>
                                <p:cTn id="26" presetID="10" presetClass="entr" presetSubtype="0" fill="hold" nodeType="withEffect">
                                  <p:stCondLst>
                                    <p:cond delay="0"/>
                                  </p:stCondLst>
                                  <p:childTnLst>
                                    <p:set>
                                      <p:cBhvr>
                                        <p:cTn id="27" dur="1" fill="hold">
                                          <p:stCondLst>
                                            <p:cond delay="0"/>
                                          </p:stCondLst>
                                        </p:cTn>
                                        <p:tgtEl>
                                          <p:spTgt spid="645"/>
                                        </p:tgtEl>
                                        <p:attrNameLst>
                                          <p:attrName>style.visibility</p:attrName>
                                        </p:attrNameLst>
                                      </p:cBhvr>
                                      <p:to>
                                        <p:strVal val="visible"/>
                                      </p:to>
                                    </p:set>
                                    <p:animEffect transition="in" filter="fade">
                                      <p:cBhvr>
                                        <p:cTn id="28" dur="500"/>
                                        <p:tgtEl>
                                          <p:spTgt spid="645"/>
                                        </p:tgtEl>
                                      </p:cBhvr>
                                    </p:animEffect>
                                  </p:childTnLst>
                                </p:cTn>
                              </p:par>
                              <p:par>
                                <p:cTn id="29" presetID="10" presetClass="entr" presetSubtype="0" fill="hold" nodeType="withEffect">
                                  <p:stCondLst>
                                    <p:cond delay="0"/>
                                  </p:stCondLst>
                                  <p:childTnLst>
                                    <p:set>
                                      <p:cBhvr>
                                        <p:cTn id="30" dur="1" fill="hold">
                                          <p:stCondLst>
                                            <p:cond delay="0"/>
                                          </p:stCondLst>
                                        </p:cTn>
                                        <p:tgtEl>
                                          <p:spTgt spid="656"/>
                                        </p:tgtEl>
                                        <p:attrNameLst>
                                          <p:attrName>style.visibility</p:attrName>
                                        </p:attrNameLst>
                                      </p:cBhvr>
                                      <p:to>
                                        <p:strVal val="visible"/>
                                      </p:to>
                                    </p:set>
                                    <p:animEffect transition="in" filter="fade">
                                      <p:cBhvr>
                                        <p:cTn id="31" dur="1"/>
                                        <p:tgtEl>
                                          <p:spTgt spid="656"/>
                                        </p:tgtEl>
                                      </p:cBhvr>
                                    </p:animEffect>
                                  </p:childTnLst>
                                </p:cTn>
                              </p:par>
                              <p:par>
                                <p:cTn id="32" presetID="10" presetClass="entr" presetSubtype="0" fill="hold" nodeType="withEffect">
                                  <p:stCondLst>
                                    <p:cond delay="0"/>
                                  </p:stCondLst>
                                  <p:childTnLst>
                                    <p:set>
                                      <p:cBhvr>
                                        <p:cTn id="33" dur="1" fill="hold">
                                          <p:stCondLst>
                                            <p:cond delay="0"/>
                                          </p:stCondLst>
                                        </p:cTn>
                                        <p:tgtEl>
                                          <p:spTgt spid="655"/>
                                        </p:tgtEl>
                                        <p:attrNameLst>
                                          <p:attrName>style.visibility</p:attrName>
                                        </p:attrNameLst>
                                      </p:cBhvr>
                                      <p:to>
                                        <p:strVal val="visible"/>
                                      </p:to>
                                    </p:set>
                                    <p:animEffect transition="in" filter="fade">
                                      <p:cBhvr>
                                        <p:cTn id="34" dur="1"/>
                                        <p:tgtEl>
                                          <p:spTgt spid="655"/>
                                        </p:tgtEl>
                                      </p:cBhvr>
                                    </p:animEffect>
                                  </p:childTnLst>
                                </p:cTn>
                              </p:par>
                              <p:par>
                                <p:cTn id="35" presetID="10" presetClass="entr" presetSubtype="0" fill="hold" nodeType="withEffect">
                                  <p:stCondLst>
                                    <p:cond delay="0"/>
                                  </p:stCondLst>
                                  <p:childTnLst>
                                    <p:set>
                                      <p:cBhvr>
                                        <p:cTn id="36" dur="1" fill="hold">
                                          <p:stCondLst>
                                            <p:cond delay="0"/>
                                          </p:stCondLst>
                                        </p:cTn>
                                        <p:tgtEl>
                                          <p:spTgt spid="654"/>
                                        </p:tgtEl>
                                        <p:attrNameLst>
                                          <p:attrName>style.visibility</p:attrName>
                                        </p:attrNameLst>
                                      </p:cBhvr>
                                      <p:to>
                                        <p:strVal val="visible"/>
                                      </p:to>
                                    </p:set>
                                    <p:animEffect transition="in" filter="fade">
                                      <p:cBhvr>
                                        <p:cTn id="37" dur="1"/>
                                        <p:tgtEl>
                                          <p:spTgt spid="654"/>
                                        </p:tgtEl>
                                      </p:cBhvr>
                                    </p:animEffect>
                                  </p:childTnLst>
                                </p:cTn>
                              </p:par>
                              <p:par>
                                <p:cTn id="38" presetID="10" presetClass="entr" presetSubtype="0" fill="hold" nodeType="withEffect">
                                  <p:stCondLst>
                                    <p:cond delay="0"/>
                                  </p:stCondLst>
                                  <p:childTnLst>
                                    <p:set>
                                      <p:cBhvr>
                                        <p:cTn id="39" dur="1" fill="hold">
                                          <p:stCondLst>
                                            <p:cond delay="0"/>
                                          </p:stCondLst>
                                        </p:cTn>
                                        <p:tgtEl>
                                          <p:spTgt spid="647"/>
                                        </p:tgtEl>
                                        <p:attrNameLst>
                                          <p:attrName>style.visibility</p:attrName>
                                        </p:attrNameLst>
                                      </p:cBhvr>
                                      <p:to>
                                        <p:strVal val="visible"/>
                                      </p:to>
                                    </p:set>
                                    <p:animEffect transition="in" filter="fade">
                                      <p:cBhvr>
                                        <p:cTn id="40" dur="500"/>
                                        <p:tgtEl>
                                          <p:spTgt spid="647"/>
                                        </p:tgtEl>
                                      </p:cBhvr>
                                    </p:animEffect>
                                  </p:childTnLst>
                                </p:cTn>
                              </p:par>
                              <p:par>
                                <p:cTn id="41" presetID="10" presetClass="entr" presetSubtype="0" fill="hold" nodeType="withEffect">
                                  <p:stCondLst>
                                    <p:cond delay="0"/>
                                  </p:stCondLst>
                                  <p:childTnLst>
                                    <p:set>
                                      <p:cBhvr>
                                        <p:cTn id="42" dur="1" fill="hold">
                                          <p:stCondLst>
                                            <p:cond delay="0"/>
                                          </p:stCondLst>
                                        </p:cTn>
                                        <p:tgtEl>
                                          <p:spTgt spid="648"/>
                                        </p:tgtEl>
                                        <p:attrNameLst>
                                          <p:attrName>style.visibility</p:attrName>
                                        </p:attrNameLst>
                                      </p:cBhvr>
                                      <p:to>
                                        <p:strVal val="visible"/>
                                      </p:to>
                                    </p:set>
                                    <p:animEffect transition="in" filter="fade">
                                      <p:cBhvr>
                                        <p:cTn id="43" dur="500"/>
                                        <p:tgtEl>
                                          <p:spTgt spid="648"/>
                                        </p:tgtEl>
                                      </p:cBhvr>
                                    </p:animEffect>
                                  </p:childTnLst>
                                </p:cTn>
                              </p:par>
                              <p:par>
                                <p:cTn id="44" presetID="10" presetClass="entr" presetSubtype="0" fill="hold" nodeType="withEffect">
                                  <p:stCondLst>
                                    <p:cond delay="0"/>
                                  </p:stCondLst>
                                  <p:childTnLst>
                                    <p:set>
                                      <p:cBhvr>
                                        <p:cTn id="45" dur="1" fill="hold">
                                          <p:stCondLst>
                                            <p:cond delay="0"/>
                                          </p:stCondLst>
                                        </p:cTn>
                                        <p:tgtEl>
                                          <p:spTgt spid="649"/>
                                        </p:tgtEl>
                                        <p:attrNameLst>
                                          <p:attrName>style.visibility</p:attrName>
                                        </p:attrNameLst>
                                      </p:cBhvr>
                                      <p:to>
                                        <p:strVal val="visible"/>
                                      </p:to>
                                    </p:set>
                                    <p:animEffect transition="in" filter="fade">
                                      <p:cBhvr>
                                        <p:cTn id="46" dur="500"/>
                                        <p:tgtEl>
                                          <p:spTgt spid="649"/>
                                        </p:tgtEl>
                                      </p:cBhvr>
                                    </p:animEffect>
                                  </p:childTnLst>
                                </p:cTn>
                              </p:par>
                              <p:par>
                                <p:cTn id="47" presetID="10" presetClass="entr" presetSubtype="0" fill="hold" nodeType="withEffect">
                                  <p:stCondLst>
                                    <p:cond delay="0"/>
                                  </p:stCondLst>
                                  <p:childTnLst>
                                    <p:set>
                                      <p:cBhvr>
                                        <p:cTn id="48" dur="1" fill="hold">
                                          <p:stCondLst>
                                            <p:cond delay="0"/>
                                          </p:stCondLst>
                                        </p:cTn>
                                        <p:tgtEl>
                                          <p:spTgt spid="650"/>
                                        </p:tgtEl>
                                        <p:attrNameLst>
                                          <p:attrName>style.visibility</p:attrName>
                                        </p:attrNameLst>
                                      </p:cBhvr>
                                      <p:to>
                                        <p:strVal val="visible"/>
                                      </p:to>
                                    </p:set>
                                    <p:animEffect transition="in" filter="fade">
                                      <p:cBhvr>
                                        <p:cTn id="49" dur="500"/>
                                        <p:tgtEl>
                                          <p:spTgt spid="650"/>
                                        </p:tgtEl>
                                      </p:cBhvr>
                                    </p:animEffect>
                                  </p:childTnLst>
                                </p:cTn>
                              </p:par>
                              <p:par>
                                <p:cTn id="50" presetID="10" presetClass="entr" presetSubtype="0" fill="hold" nodeType="withEffect">
                                  <p:stCondLst>
                                    <p:cond delay="0"/>
                                  </p:stCondLst>
                                  <p:childTnLst>
                                    <p:set>
                                      <p:cBhvr>
                                        <p:cTn id="51" dur="1" fill="hold">
                                          <p:stCondLst>
                                            <p:cond delay="0"/>
                                          </p:stCondLst>
                                        </p:cTn>
                                        <p:tgtEl>
                                          <p:spTgt spid="651"/>
                                        </p:tgtEl>
                                        <p:attrNameLst>
                                          <p:attrName>style.visibility</p:attrName>
                                        </p:attrNameLst>
                                      </p:cBhvr>
                                      <p:to>
                                        <p:strVal val="visible"/>
                                      </p:to>
                                    </p:set>
                                    <p:animEffect transition="in" filter="fade">
                                      <p:cBhvr>
                                        <p:cTn id="52" dur="500"/>
                                        <p:tgtEl>
                                          <p:spTgt spid="651"/>
                                        </p:tgtEl>
                                      </p:cBhvr>
                                    </p:animEffect>
                                  </p:childTnLst>
                                </p:cTn>
                              </p:par>
                              <p:par>
                                <p:cTn id="53" presetID="10" presetClass="entr" presetSubtype="0" fill="hold" nodeType="withEffect">
                                  <p:stCondLst>
                                    <p:cond delay="0"/>
                                  </p:stCondLst>
                                  <p:childTnLst>
                                    <p:set>
                                      <p:cBhvr>
                                        <p:cTn id="54" dur="1" fill="hold">
                                          <p:stCondLst>
                                            <p:cond delay="0"/>
                                          </p:stCondLst>
                                        </p:cTn>
                                        <p:tgtEl>
                                          <p:spTgt spid="653"/>
                                        </p:tgtEl>
                                        <p:attrNameLst>
                                          <p:attrName>style.visibility</p:attrName>
                                        </p:attrNameLst>
                                      </p:cBhvr>
                                      <p:to>
                                        <p:strVal val="visible"/>
                                      </p:to>
                                    </p:set>
                                    <p:animEffect transition="in" filter="fade">
                                      <p:cBhvr>
                                        <p:cTn id="55" dur="500"/>
                                        <p:tgtEl>
                                          <p:spTgt spid="653"/>
                                        </p:tgtEl>
                                      </p:cBhvr>
                                    </p:animEffect>
                                  </p:childTnLst>
                                </p:cTn>
                              </p:par>
                            </p:childTnLst>
                          </p:cTn>
                        </p:par>
                        <p:par>
                          <p:cTn id="56" fill="hold">
                            <p:stCondLst>
                              <p:cond delay="500"/>
                            </p:stCondLst>
                            <p:childTnLst>
                              <p:par>
                                <p:cTn id="57" presetID="10" presetClass="entr" presetSubtype="0" fill="hold" nodeType="afterEffect">
                                  <p:stCondLst>
                                    <p:cond delay="0"/>
                                  </p:stCondLst>
                                  <p:childTnLst>
                                    <p:set>
                                      <p:cBhvr>
                                        <p:cTn id="58" dur="1" fill="hold">
                                          <p:stCondLst>
                                            <p:cond delay="0"/>
                                          </p:stCondLst>
                                        </p:cTn>
                                        <p:tgtEl>
                                          <p:spTgt spid="640"/>
                                        </p:tgtEl>
                                        <p:attrNameLst>
                                          <p:attrName>style.visibility</p:attrName>
                                        </p:attrNameLst>
                                      </p:cBhvr>
                                      <p:to>
                                        <p:strVal val="visible"/>
                                      </p:to>
                                    </p:set>
                                    <p:animEffect transition="in" filter="fade">
                                      <p:cBhvr>
                                        <p:cTn id="59" dur="1000"/>
                                        <p:tgtEl>
                                          <p:spTgt spid="640"/>
                                        </p:tgtEl>
                                      </p:cBhvr>
                                    </p:animEffect>
                                  </p:childTnLst>
                                </p:cTn>
                              </p:par>
                              <p:par>
                                <p:cTn id="60" presetID="10" presetClass="entr" presetSubtype="0" fill="hold" nodeType="withEffect">
                                  <p:stCondLst>
                                    <p:cond delay="0"/>
                                  </p:stCondLst>
                                  <p:childTnLst>
                                    <p:set>
                                      <p:cBhvr>
                                        <p:cTn id="61" dur="1" fill="hold">
                                          <p:stCondLst>
                                            <p:cond delay="0"/>
                                          </p:stCondLst>
                                        </p:cTn>
                                        <p:tgtEl>
                                          <p:spTgt spid="652"/>
                                        </p:tgtEl>
                                        <p:attrNameLst>
                                          <p:attrName>style.visibility</p:attrName>
                                        </p:attrNameLst>
                                      </p:cBhvr>
                                      <p:to>
                                        <p:strVal val="visible"/>
                                      </p:to>
                                    </p:set>
                                    <p:animEffect transition="in" filter="fade">
                                      <p:cBhvr>
                                        <p:cTn id="62" dur="1000"/>
                                        <p:tgtEl>
                                          <p:spTgt spid="652"/>
                                        </p:tgtEl>
                                      </p:cBhvr>
                                    </p:animEffect>
                                  </p:childTnLst>
                                </p:cTn>
                              </p:par>
                              <p:par>
                                <p:cTn id="63" presetID="10" presetClass="entr" presetSubtype="0" fill="hold" nodeType="withEffect">
                                  <p:stCondLst>
                                    <p:cond delay="0"/>
                                  </p:stCondLst>
                                  <p:childTnLst>
                                    <p:set>
                                      <p:cBhvr>
                                        <p:cTn id="64" dur="1" fill="hold">
                                          <p:stCondLst>
                                            <p:cond delay="0"/>
                                          </p:stCondLst>
                                        </p:cTn>
                                        <p:tgtEl>
                                          <p:spTgt spid="646"/>
                                        </p:tgtEl>
                                        <p:attrNameLst>
                                          <p:attrName>style.visibility</p:attrName>
                                        </p:attrNameLst>
                                      </p:cBhvr>
                                      <p:to>
                                        <p:strVal val="visible"/>
                                      </p:to>
                                    </p:set>
                                    <p:animEffect transition="in" filter="fade">
                                      <p:cBhvr>
                                        <p:cTn id="65" dur="1000"/>
                                        <p:tgtEl>
                                          <p:spTgt spid="646"/>
                                        </p:tgtEl>
                                      </p:cBhvr>
                                    </p:animEffect>
                                  </p:childTnLst>
                                </p:cTn>
                              </p:par>
                              <p:par>
                                <p:cTn id="66" presetID="10" presetClass="entr" presetSubtype="0" fill="hold" nodeType="withEffect">
                                  <p:stCondLst>
                                    <p:cond delay="0"/>
                                  </p:stCondLst>
                                  <p:childTnLst>
                                    <p:set>
                                      <p:cBhvr>
                                        <p:cTn id="67" dur="1" fill="hold">
                                          <p:stCondLst>
                                            <p:cond delay="0"/>
                                          </p:stCondLst>
                                        </p:cTn>
                                        <p:tgtEl>
                                          <p:spTgt spid="657"/>
                                        </p:tgtEl>
                                        <p:attrNameLst>
                                          <p:attrName>style.visibility</p:attrName>
                                        </p:attrNameLst>
                                      </p:cBhvr>
                                      <p:to>
                                        <p:strVal val="visible"/>
                                      </p:to>
                                    </p:set>
                                    <p:animEffect transition="in" filter="fade">
                                      <p:cBhvr>
                                        <p:cTn id="68" dur="1"/>
                                        <p:tgtEl>
                                          <p:spTgt spid="657"/>
                                        </p:tgtEl>
                                      </p:cBhvr>
                                    </p:animEffect>
                                  </p:childTnLst>
                                </p:cTn>
                              </p:par>
                              <p:par>
                                <p:cTn id="69" presetID="10" presetClass="entr" presetSubtype="0" fill="hold" nodeType="withEffect">
                                  <p:stCondLst>
                                    <p:cond delay="0"/>
                                  </p:stCondLst>
                                  <p:childTnLst>
                                    <p:set>
                                      <p:cBhvr>
                                        <p:cTn id="70" dur="1" fill="hold">
                                          <p:stCondLst>
                                            <p:cond delay="0"/>
                                          </p:stCondLst>
                                        </p:cTn>
                                        <p:tgtEl>
                                          <p:spTgt spid="658"/>
                                        </p:tgtEl>
                                        <p:attrNameLst>
                                          <p:attrName>style.visibility</p:attrName>
                                        </p:attrNameLst>
                                      </p:cBhvr>
                                      <p:to>
                                        <p:strVal val="visible"/>
                                      </p:to>
                                    </p:set>
                                    <p:animEffect transition="in" filter="fade">
                                      <p:cBhvr>
                                        <p:cTn id="71" dur="5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5"/>
          <p:cNvSpPr txBox="1">
            <a:spLocks noGrp="1"/>
          </p:cNvSpPr>
          <p:nvPr>
            <p:ph type="title" idx="2"/>
          </p:nvPr>
        </p:nvSpPr>
        <p:spPr>
          <a:xfrm>
            <a:off x="2421000" y="2052000"/>
            <a:ext cx="4302000" cy="1039500"/>
          </a:xfrm>
          <a:prstGeom prst="rect">
            <a:avLst/>
          </a:prstGeom>
          <a:ln w="28575" cap="flat" cmpd="sng">
            <a:solidFill>
              <a:srgbClr val="6AA84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GB" sz="6000">
                <a:solidFill>
                  <a:srgbClr val="6AA84F"/>
                </a:solidFill>
              </a:rPr>
              <a:t>Objectives</a:t>
            </a:r>
            <a:endParaRPr sz="6000">
              <a:solidFill>
                <a:srgbClr val="6AA84F"/>
              </a:solidFill>
            </a:endParaRPr>
          </a:p>
        </p:txBody>
      </p:sp>
      <p:sp>
        <p:nvSpPr>
          <p:cNvPr id="208" name="Google Shape;208;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1"/>
          <p:cNvSpPr/>
          <p:nvPr/>
        </p:nvSpPr>
        <p:spPr>
          <a:xfrm>
            <a:off x="6381450" y="3438125"/>
            <a:ext cx="2263800" cy="1208400"/>
          </a:xfrm>
          <a:prstGeom prst="roundRect">
            <a:avLst>
              <a:gd name="adj" fmla="val 16667"/>
            </a:avLst>
          </a:prstGeom>
          <a:solidFill>
            <a:srgbClr val="7CB564">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1"/>
          <p:cNvSpPr txBox="1">
            <a:spLocks noGrp="1"/>
          </p:cNvSpPr>
          <p:nvPr>
            <p:ph type="body" idx="1"/>
          </p:nvPr>
        </p:nvSpPr>
        <p:spPr>
          <a:xfrm>
            <a:off x="311700" y="1152475"/>
            <a:ext cx="8520600" cy="7053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GB"/>
              <a:t>T</a:t>
            </a:r>
            <a:r>
              <a:rPr lang="en-GB" sz="2000"/>
              <a:t>o ensure our campaign is </a:t>
            </a:r>
            <a:r>
              <a:rPr lang="en-GB" sz="2000" b="1">
                <a:latin typeface="Oxygen"/>
                <a:ea typeface="Oxygen"/>
                <a:cs typeface="Oxygen"/>
                <a:sym typeface="Oxygen"/>
              </a:rPr>
              <a:t>complete</a:t>
            </a:r>
            <a:r>
              <a:rPr lang="en-GB" sz="2000"/>
              <a:t> and </a:t>
            </a:r>
            <a:r>
              <a:rPr lang="en-GB" sz="2000" b="1">
                <a:latin typeface="Oxygen"/>
                <a:ea typeface="Oxygen"/>
                <a:cs typeface="Oxygen"/>
                <a:sym typeface="Oxygen"/>
              </a:rPr>
              <a:t>inclusive of everyone</a:t>
            </a:r>
            <a:endParaRPr sz="2000" b="1">
              <a:latin typeface="Oxygen"/>
              <a:ea typeface="Oxygen"/>
              <a:cs typeface="Oxygen"/>
              <a:sym typeface="Oxygen"/>
            </a:endParaRPr>
          </a:p>
          <a:p>
            <a:pPr marL="0" lvl="0" indent="0" algn="l" rtl="0">
              <a:lnSpc>
                <a:spcPct val="200000"/>
              </a:lnSpc>
              <a:spcBef>
                <a:spcPts val="1600"/>
              </a:spcBef>
              <a:spcAft>
                <a:spcPts val="0"/>
              </a:spcAft>
              <a:buNone/>
            </a:pPr>
            <a:endParaRPr/>
          </a:p>
          <a:p>
            <a:pPr marL="457200" lvl="0" indent="0" algn="l" rtl="0">
              <a:lnSpc>
                <a:spcPct val="100000"/>
              </a:lnSpc>
              <a:spcBef>
                <a:spcPts val="1600"/>
              </a:spcBef>
              <a:spcAft>
                <a:spcPts val="1600"/>
              </a:spcAft>
              <a:buNone/>
            </a:pPr>
            <a:endParaRPr/>
          </a:p>
        </p:txBody>
      </p:sp>
      <p:sp>
        <p:nvSpPr>
          <p:cNvPr id="665" name="Google Shape;665;p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40</a:t>
            </a:fld>
            <a:endParaRPr/>
          </a:p>
        </p:txBody>
      </p:sp>
      <p:sp>
        <p:nvSpPr>
          <p:cNvPr id="666" name="Google Shape;666;p61"/>
          <p:cNvSpPr txBox="1">
            <a:spLocks noGrp="1"/>
          </p:cNvSpPr>
          <p:nvPr>
            <p:ph type="title"/>
          </p:nvPr>
        </p:nvSpPr>
        <p:spPr>
          <a:xfrm>
            <a:off x="311700" y="258650"/>
            <a:ext cx="72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Incentivization: Coupons</a:t>
            </a:r>
            <a:endParaRPr sz="3800">
              <a:solidFill>
                <a:srgbClr val="6AA84F"/>
              </a:solidFill>
            </a:endParaRPr>
          </a:p>
        </p:txBody>
      </p:sp>
      <p:sp>
        <p:nvSpPr>
          <p:cNvPr id="667" name="Google Shape;667;p61"/>
          <p:cNvSpPr/>
          <p:nvPr/>
        </p:nvSpPr>
        <p:spPr>
          <a:xfrm>
            <a:off x="428325" y="2050525"/>
            <a:ext cx="1947000" cy="1208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1"/>
          <p:cNvSpPr txBox="1"/>
          <p:nvPr/>
        </p:nvSpPr>
        <p:spPr>
          <a:xfrm>
            <a:off x="428325" y="2090688"/>
            <a:ext cx="1947000" cy="156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800">
                <a:solidFill>
                  <a:schemeClr val="dk1"/>
                </a:solidFill>
                <a:latin typeface="Oxygen Light"/>
                <a:ea typeface="Oxygen Light"/>
                <a:cs typeface="Oxygen Light"/>
                <a:sym typeface="Oxygen Light"/>
              </a:rPr>
              <a:t>Only accessible to </a:t>
            </a:r>
            <a:r>
              <a:rPr lang="en-GB" sz="1800" u="sng">
                <a:solidFill>
                  <a:schemeClr val="dk1"/>
                </a:solidFill>
                <a:latin typeface="Oxygen Light"/>
                <a:ea typeface="Oxygen Light"/>
                <a:cs typeface="Oxygen Light"/>
                <a:sym typeface="Oxygen Light"/>
              </a:rPr>
              <a:t>lower income bracket</a:t>
            </a:r>
            <a:endParaRPr sz="1800" u="sng">
              <a:solidFill>
                <a:schemeClr val="dk1"/>
              </a:solidFill>
              <a:latin typeface="Oxygen Light"/>
              <a:ea typeface="Oxygen Light"/>
              <a:cs typeface="Oxygen Light"/>
              <a:sym typeface="Oxygen Light"/>
            </a:endParaRPr>
          </a:p>
          <a:p>
            <a:pPr marL="0" lvl="0" indent="0" algn="ctr" rtl="0">
              <a:lnSpc>
                <a:spcPct val="115000"/>
              </a:lnSpc>
              <a:spcBef>
                <a:spcPts val="1600"/>
              </a:spcBef>
              <a:spcAft>
                <a:spcPts val="0"/>
              </a:spcAft>
              <a:buNone/>
            </a:pPr>
            <a:endParaRPr>
              <a:latin typeface="Oxygen Light"/>
              <a:ea typeface="Oxygen Light"/>
              <a:cs typeface="Oxygen Light"/>
              <a:sym typeface="Oxygen Light"/>
            </a:endParaRPr>
          </a:p>
        </p:txBody>
      </p:sp>
      <p:sp>
        <p:nvSpPr>
          <p:cNvPr id="669" name="Google Shape;669;p61"/>
          <p:cNvSpPr/>
          <p:nvPr/>
        </p:nvSpPr>
        <p:spPr>
          <a:xfrm>
            <a:off x="6381450" y="2043750"/>
            <a:ext cx="2263800" cy="1208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1"/>
          <p:cNvSpPr/>
          <p:nvPr/>
        </p:nvSpPr>
        <p:spPr>
          <a:xfrm>
            <a:off x="428325" y="3451663"/>
            <a:ext cx="1947000" cy="1208400"/>
          </a:xfrm>
          <a:prstGeom prst="roundRect">
            <a:avLst>
              <a:gd name="adj" fmla="val 166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1"/>
          <p:cNvSpPr txBox="1"/>
          <p:nvPr/>
        </p:nvSpPr>
        <p:spPr>
          <a:xfrm>
            <a:off x="428325" y="3644125"/>
            <a:ext cx="1947000" cy="124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800">
                <a:solidFill>
                  <a:schemeClr val="dk1"/>
                </a:solidFill>
                <a:latin typeface="Oxygen Light"/>
                <a:ea typeface="Oxygen Light"/>
                <a:cs typeface="Oxygen Light"/>
                <a:sym typeface="Oxygen Light"/>
              </a:rPr>
              <a:t>Collection using ID at CCs</a:t>
            </a:r>
            <a:endParaRPr sz="1800" u="sng">
              <a:solidFill>
                <a:schemeClr val="dk1"/>
              </a:solidFill>
              <a:latin typeface="Oxygen Light"/>
              <a:ea typeface="Oxygen Light"/>
              <a:cs typeface="Oxygen Light"/>
              <a:sym typeface="Oxygen Light"/>
            </a:endParaRPr>
          </a:p>
          <a:p>
            <a:pPr marL="0" lvl="0" indent="0" algn="ctr" rtl="0">
              <a:lnSpc>
                <a:spcPct val="115000"/>
              </a:lnSpc>
              <a:spcBef>
                <a:spcPts val="1600"/>
              </a:spcBef>
              <a:spcAft>
                <a:spcPts val="0"/>
              </a:spcAft>
              <a:buNone/>
            </a:pPr>
            <a:endParaRPr>
              <a:latin typeface="Oxygen Light"/>
              <a:ea typeface="Oxygen Light"/>
              <a:cs typeface="Oxygen Light"/>
              <a:sym typeface="Oxygen Light"/>
            </a:endParaRPr>
          </a:p>
        </p:txBody>
      </p:sp>
      <p:sp>
        <p:nvSpPr>
          <p:cNvPr id="672" name="Google Shape;672;p61"/>
          <p:cNvSpPr txBox="1"/>
          <p:nvPr/>
        </p:nvSpPr>
        <p:spPr>
          <a:xfrm>
            <a:off x="6381450" y="2042897"/>
            <a:ext cx="2263800" cy="156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800">
                <a:solidFill>
                  <a:schemeClr val="dk1"/>
                </a:solidFill>
                <a:latin typeface="Oxygen Light"/>
                <a:ea typeface="Oxygen Light"/>
                <a:cs typeface="Oxygen Light"/>
                <a:sym typeface="Oxygen Light"/>
              </a:rPr>
              <a:t>Discounts on healthy foods which tend to be pricier</a:t>
            </a:r>
            <a:endParaRPr sz="1800" u="sng">
              <a:solidFill>
                <a:schemeClr val="dk1"/>
              </a:solidFill>
              <a:latin typeface="Oxygen Light"/>
              <a:ea typeface="Oxygen Light"/>
              <a:cs typeface="Oxygen Light"/>
              <a:sym typeface="Oxygen Light"/>
            </a:endParaRPr>
          </a:p>
          <a:p>
            <a:pPr marL="0" lvl="0" indent="0" algn="ctr" rtl="0">
              <a:lnSpc>
                <a:spcPct val="115000"/>
              </a:lnSpc>
              <a:spcBef>
                <a:spcPts val="1600"/>
              </a:spcBef>
              <a:spcAft>
                <a:spcPts val="0"/>
              </a:spcAft>
              <a:buNone/>
            </a:pPr>
            <a:endParaRPr>
              <a:latin typeface="Oxygen Light"/>
              <a:ea typeface="Oxygen Light"/>
              <a:cs typeface="Oxygen Light"/>
              <a:sym typeface="Oxygen Light"/>
            </a:endParaRPr>
          </a:p>
        </p:txBody>
      </p:sp>
      <p:sp>
        <p:nvSpPr>
          <p:cNvPr id="673" name="Google Shape;673;p61"/>
          <p:cNvSpPr txBox="1"/>
          <p:nvPr/>
        </p:nvSpPr>
        <p:spPr>
          <a:xfrm>
            <a:off x="6467850" y="3484825"/>
            <a:ext cx="2091000" cy="156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GB" sz="1800">
                <a:solidFill>
                  <a:schemeClr val="dk1"/>
                </a:solidFill>
                <a:latin typeface="Oxygen Light"/>
                <a:ea typeface="Oxygen Light"/>
                <a:cs typeface="Oxygen Light"/>
                <a:sym typeface="Oxygen Light"/>
              </a:rPr>
              <a:t>Igniting a change to a </a:t>
            </a:r>
            <a:r>
              <a:rPr lang="en-GB" sz="1800" b="1">
                <a:solidFill>
                  <a:schemeClr val="dk1"/>
                </a:solidFill>
                <a:latin typeface="Oxygen"/>
                <a:ea typeface="Oxygen"/>
                <a:cs typeface="Oxygen"/>
                <a:sym typeface="Oxygen"/>
              </a:rPr>
              <a:t>HEALTHIER CHOICE</a:t>
            </a:r>
            <a:endParaRPr sz="1800" b="1" u="sng">
              <a:solidFill>
                <a:schemeClr val="dk1"/>
              </a:solidFill>
              <a:latin typeface="Oxygen"/>
              <a:ea typeface="Oxygen"/>
              <a:cs typeface="Oxygen"/>
              <a:sym typeface="Oxygen"/>
            </a:endParaRPr>
          </a:p>
          <a:p>
            <a:pPr marL="0" lvl="0" indent="0" algn="ctr" rtl="0">
              <a:lnSpc>
                <a:spcPct val="115000"/>
              </a:lnSpc>
              <a:spcBef>
                <a:spcPts val="1600"/>
              </a:spcBef>
              <a:spcAft>
                <a:spcPts val="0"/>
              </a:spcAft>
              <a:buNone/>
            </a:pPr>
            <a:endParaRPr>
              <a:latin typeface="Oxygen Light"/>
              <a:ea typeface="Oxygen Light"/>
              <a:cs typeface="Oxygen Light"/>
              <a:sym typeface="Oxygen Light"/>
            </a:endParaRPr>
          </a:p>
        </p:txBody>
      </p:sp>
      <p:pic>
        <p:nvPicPr>
          <p:cNvPr id="674" name="Google Shape;674;p61"/>
          <p:cNvPicPr preferRelativeResize="0"/>
          <p:nvPr/>
        </p:nvPicPr>
        <p:blipFill>
          <a:blip r:embed="rId3">
            <a:alphaModFix/>
          </a:blip>
          <a:stretch>
            <a:fillRect/>
          </a:stretch>
        </p:blipFill>
        <p:spPr>
          <a:xfrm>
            <a:off x="2527725" y="2010175"/>
            <a:ext cx="3701325" cy="261781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p62"/>
          <p:cNvSpPr txBox="1">
            <a:spLocks noGrp="1"/>
          </p:cNvSpPr>
          <p:nvPr>
            <p:ph type="body" idx="1"/>
          </p:nvPr>
        </p:nvSpPr>
        <p:spPr>
          <a:xfrm>
            <a:off x="368850" y="107642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We will disseminate details of our campaign through 2 main mediums</a:t>
            </a:r>
            <a:endParaRPr sz="2000"/>
          </a:p>
          <a:p>
            <a:pPr marL="0" lvl="0" indent="0" algn="l" rtl="0">
              <a:spcBef>
                <a:spcPts val="1600"/>
              </a:spcBef>
              <a:spcAft>
                <a:spcPts val="1600"/>
              </a:spcAft>
              <a:buNone/>
            </a:pPr>
            <a:endParaRPr/>
          </a:p>
        </p:txBody>
      </p:sp>
      <p:sp>
        <p:nvSpPr>
          <p:cNvPr id="680" name="Google Shape;680;p6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41</a:t>
            </a:fld>
            <a:endParaRPr/>
          </a:p>
        </p:txBody>
      </p:sp>
      <p:sp>
        <p:nvSpPr>
          <p:cNvPr id="681" name="Google Shape;681;p62"/>
          <p:cNvSpPr txBox="1">
            <a:spLocks noGrp="1"/>
          </p:cNvSpPr>
          <p:nvPr>
            <p:ph type="title"/>
          </p:nvPr>
        </p:nvSpPr>
        <p:spPr>
          <a:xfrm>
            <a:off x="311700" y="258650"/>
            <a:ext cx="7225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Maximising Media Exposure</a:t>
            </a:r>
            <a:endParaRPr sz="3800">
              <a:solidFill>
                <a:srgbClr val="6AA84F"/>
              </a:solidFill>
            </a:endParaRPr>
          </a:p>
        </p:txBody>
      </p:sp>
      <p:sp>
        <p:nvSpPr>
          <p:cNvPr id="682" name="Google Shape;682;p62"/>
          <p:cNvSpPr/>
          <p:nvPr/>
        </p:nvSpPr>
        <p:spPr>
          <a:xfrm>
            <a:off x="3930863" y="1623025"/>
            <a:ext cx="2859000" cy="28095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2"/>
          <p:cNvSpPr/>
          <p:nvPr/>
        </p:nvSpPr>
        <p:spPr>
          <a:xfrm>
            <a:off x="2229203" y="1673450"/>
            <a:ext cx="2859000" cy="2809500"/>
          </a:xfrm>
          <a:prstGeom prst="ellipse">
            <a:avLst/>
          </a:prstGeom>
          <a:solidFill>
            <a:srgbClr val="7CB564">
              <a:alpha val="424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4" name="Google Shape;684;p62"/>
          <p:cNvPicPr preferRelativeResize="0"/>
          <p:nvPr/>
        </p:nvPicPr>
        <p:blipFill rotWithShape="1">
          <a:blip r:embed="rId3">
            <a:alphaModFix/>
          </a:blip>
          <a:srcRect r="52164" b="49093"/>
          <a:stretch/>
        </p:blipFill>
        <p:spPr>
          <a:xfrm>
            <a:off x="5129975" y="2294625"/>
            <a:ext cx="1448525" cy="1567150"/>
          </a:xfrm>
          <a:prstGeom prst="rect">
            <a:avLst/>
          </a:prstGeom>
          <a:noFill/>
          <a:ln>
            <a:noFill/>
          </a:ln>
        </p:spPr>
      </p:pic>
      <p:pic>
        <p:nvPicPr>
          <p:cNvPr id="685" name="Google Shape;685;p62"/>
          <p:cNvPicPr preferRelativeResize="0"/>
          <p:nvPr/>
        </p:nvPicPr>
        <p:blipFill rotWithShape="1">
          <a:blip r:embed="rId3">
            <a:alphaModFix/>
          </a:blip>
          <a:srcRect l="51233" t="49093"/>
          <a:stretch/>
        </p:blipFill>
        <p:spPr>
          <a:xfrm>
            <a:off x="2516500" y="2358501"/>
            <a:ext cx="1356375" cy="1439400"/>
          </a:xfrm>
          <a:prstGeom prst="rect">
            <a:avLst/>
          </a:prstGeom>
          <a:noFill/>
          <a:ln>
            <a:noFill/>
          </a:ln>
        </p:spPr>
      </p:pic>
      <p:sp>
        <p:nvSpPr>
          <p:cNvPr id="686" name="Google Shape;686;p62"/>
          <p:cNvSpPr txBox="1"/>
          <p:nvPr/>
        </p:nvSpPr>
        <p:spPr>
          <a:xfrm>
            <a:off x="3930825" y="2612125"/>
            <a:ext cx="11412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GB">
                <a:latin typeface="Oxygen Light"/>
                <a:ea typeface="Oxygen Light"/>
                <a:cs typeface="Oxygen Light"/>
                <a:sym typeface="Oxygen Light"/>
              </a:rPr>
              <a:t>Full</a:t>
            </a:r>
            <a:endParaRPr>
              <a:latin typeface="Oxygen Light"/>
              <a:ea typeface="Oxygen Light"/>
              <a:cs typeface="Oxygen Light"/>
              <a:sym typeface="Oxygen Light"/>
            </a:endParaRPr>
          </a:p>
          <a:p>
            <a:pPr marL="0" lvl="0" indent="0" algn="ctr" rtl="0">
              <a:spcBef>
                <a:spcPts val="0"/>
              </a:spcBef>
              <a:spcAft>
                <a:spcPts val="0"/>
              </a:spcAft>
              <a:buNone/>
            </a:pPr>
            <a:r>
              <a:rPr lang="en-GB">
                <a:latin typeface="Oxygen Light"/>
                <a:ea typeface="Oxygen Light"/>
                <a:cs typeface="Oxygen Light"/>
                <a:sym typeface="Oxygen Light"/>
              </a:rPr>
              <a:t>Media</a:t>
            </a:r>
            <a:endParaRPr>
              <a:latin typeface="Oxygen Light"/>
              <a:ea typeface="Oxygen Light"/>
              <a:cs typeface="Oxygen Light"/>
              <a:sym typeface="Oxygen Light"/>
            </a:endParaRPr>
          </a:p>
          <a:p>
            <a:pPr marL="0" lvl="0" indent="0" algn="ctr" rtl="0">
              <a:spcBef>
                <a:spcPts val="0"/>
              </a:spcBef>
              <a:spcAft>
                <a:spcPts val="0"/>
              </a:spcAft>
              <a:buNone/>
            </a:pPr>
            <a:r>
              <a:rPr lang="en-GB">
                <a:latin typeface="Oxygen Light"/>
                <a:ea typeface="Oxygen Light"/>
                <a:cs typeface="Oxygen Light"/>
                <a:sym typeface="Oxygen Light"/>
              </a:rPr>
              <a:t>Coverage</a:t>
            </a:r>
            <a:endParaRPr>
              <a:latin typeface="Oxygen Light"/>
              <a:ea typeface="Oxygen Light"/>
              <a:cs typeface="Oxygen Light"/>
              <a:sym typeface="Oxygen Light"/>
            </a:endParaRPr>
          </a:p>
        </p:txBody>
      </p:sp>
      <p:sp>
        <p:nvSpPr>
          <p:cNvPr id="687" name="Google Shape;687;p62"/>
          <p:cNvSpPr txBox="1"/>
          <p:nvPr/>
        </p:nvSpPr>
        <p:spPr>
          <a:xfrm>
            <a:off x="5329425" y="1750665"/>
            <a:ext cx="87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u="sng">
                <a:latin typeface="Oxygen Light"/>
                <a:ea typeface="Oxygen Light"/>
                <a:cs typeface="Oxygen Light"/>
                <a:sym typeface="Oxygen Light"/>
              </a:rPr>
              <a:t>TV</a:t>
            </a:r>
            <a:endParaRPr sz="1500" u="sng">
              <a:latin typeface="Oxygen Light"/>
              <a:ea typeface="Oxygen Light"/>
              <a:cs typeface="Oxygen Light"/>
              <a:sym typeface="Oxygen Light"/>
            </a:endParaRPr>
          </a:p>
        </p:txBody>
      </p:sp>
      <p:sp>
        <p:nvSpPr>
          <p:cNvPr id="688" name="Google Shape;688;p62"/>
          <p:cNvSpPr txBox="1"/>
          <p:nvPr/>
        </p:nvSpPr>
        <p:spPr>
          <a:xfrm>
            <a:off x="3391525" y="1796050"/>
            <a:ext cx="8757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500" u="sng">
                <a:latin typeface="Oxygen Light"/>
                <a:ea typeface="Oxygen Light"/>
                <a:cs typeface="Oxygen Light"/>
                <a:sym typeface="Oxygen Light"/>
              </a:rPr>
              <a:t>Radio</a:t>
            </a:r>
            <a:endParaRPr sz="1500" u="sng">
              <a:latin typeface="Oxygen Light"/>
              <a:ea typeface="Oxygen Light"/>
              <a:cs typeface="Oxygen Light"/>
              <a:sym typeface="Oxygen Light"/>
            </a:endParaRPr>
          </a:p>
        </p:txBody>
      </p:sp>
      <p:sp>
        <p:nvSpPr>
          <p:cNvPr id="689" name="Google Shape;689;p62"/>
          <p:cNvSpPr txBox="1"/>
          <p:nvPr/>
        </p:nvSpPr>
        <p:spPr>
          <a:xfrm>
            <a:off x="2597225" y="4507275"/>
            <a:ext cx="4626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300">
                <a:latin typeface="Oxygen Light"/>
                <a:ea typeface="Oxygen Light"/>
                <a:cs typeface="Oxygen Light"/>
                <a:sym typeface="Oxygen Light"/>
              </a:rPr>
              <a:t>Note: 1 is the most frequent and 7 is the least frequent</a:t>
            </a:r>
            <a:endParaRPr sz="1300">
              <a:latin typeface="Oxygen Light"/>
              <a:ea typeface="Oxygen Light"/>
              <a:cs typeface="Oxygen Light"/>
              <a:sym typeface="Oxygen Light"/>
            </a:endParaRPr>
          </a:p>
        </p:txBody>
      </p:sp>
      <p:grpSp>
        <p:nvGrpSpPr>
          <p:cNvPr id="690" name="Google Shape;690;p62"/>
          <p:cNvGrpSpPr/>
          <p:nvPr/>
        </p:nvGrpSpPr>
        <p:grpSpPr>
          <a:xfrm>
            <a:off x="269450" y="2052100"/>
            <a:ext cx="5389438" cy="2238600"/>
            <a:chOff x="7018500" y="1953075"/>
            <a:chExt cx="5389438" cy="2238600"/>
          </a:xfrm>
        </p:grpSpPr>
        <p:sp>
          <p:nvSpPr>
            <p:cNvPr id="691" name="Google Shape;691;p62"/>
            <p:cNvSpPr/>
            <p:nvPr/>
          </p:nvSpPr>
          <p:spPr>
            <a:xfrm>
              <a:off x="7018500" y="1953075"/>
              <a:ext cx="1871100" cy="2238600"/>
            </a:xfrm>
            <a:prstGeom prst="rect">
              <a:avLst/>
            </a:prstGeom>
            <a:solidFill>
              <a:schemeClr val="lt2"/>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2" name="Google Shape;692;p62"/>
            <p:cNvGrpSpPr/>
            <p:nvPr/>
          </p:nvGrpSpPr>
          <p:grpSpPr>
            <a:xfrm>
              <a:off x="7161126" y="2160067"/>
              <a:ext cx="267423" cy="272160"/>
              <a:chOff x="-65144125" y="4094450"/>
              <a:chExt cx="311900" cy="317425"/>
            </a:xfrm>
          </p:grpSpPr>
          <p:sp>
            <p:nvSpPr>
              <p:cNvPr id="693" name="Google Shape;693;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6" name="Google Shape;696;p62"/>
            <p:cNvSpPr txBox="1"/>
            <p:nvPr/>
          </p:nvSpPr>
          <p:spPr>
            <a:xfrm>
              <a:off x="7428538" y="2096050"/>
              <a:ext cx="497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Oxygen Light"/>
                  <a:ea typeface="Oxygen Light"/>
                  <a:cs typeface="Oxygen Light"/>
                  <a:sym typeface="Oxygen Light"/>
                </a:rPr>
                <a:t>Prime Time:</a:t>
              </a:r>
              <a:endParaRPr>
                <a:latin typeface="Oxygen Light"/>
                <a:ea typeface="Oxygen Light"/>
                <a:cs typeface="Oxygen Light"/>
                <a:sym typeface="Oxygen Light"/>
              </a:endParaRPr>
            </a:p>
            <a:p>
              <a:pPr marL="0" lvl="0" indent="0" algn="l" rtl="0">
                <a:spcBef>
                  <a:spcPts val="0"/>
                </a:spcBef>
                <a:spcAft>
                  <a:spcPts val="0"/>
                </a:spcAft>
                <a:buNone/>
              </a:pPr>
              <a:r>
                <a:rPr lang="en-GB">
                  <a:latin typeface="Oxygen Light"/>
                  <a:ea typeface="Oxygen Light"/>
                  <a:cs typeface="Oxygen Light"/>
                  <a:sym typeface="Oxygen Light"/>
                </a:rPr>
                <a:t>Mornings</a:t>
              </a:r>
              <a:endParaRPr>
                <a:latin typeface="Oxygen Light"/>
                <a:ea typeface="Oxygen Light"/>
                <a:cs typeface="Oxygen Light"/>
                <a:sym typeface="Oxygen Light"/>
              </a:endParaRPr>
            </a:p>
          </p:txBody>
        </p:sp>
        <p:sp>
          <p:nvSpPr>
            <p:cNvPr id="697" name="Google Shape;697;p62"/>
            <p:cNvSpPr/>
            <p:nvPr/>
          </p:nvSpPr>
          <p:spPr>
            <a:xfrm>
              <a:off x="7192375" y="3842375"/>
              <a:ext cx="204920" cy="197355"/>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698" name="Google Shape;698;p62"/>
            <p:cNvSpPr txBox="1"/>
            <p:nvPr/>
          </p:nvSpPr>
          <p:spPr>
            <a:xfrm>
              <a:off x="7474846" y="3740950"/>
              <a:ext cx="87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Oxygen Light"/>
                  <a:ea typeface="Oxygen Light"/>
                  <a:cs typeface="Oxygen Light"/>
                  <a:sym typeface="Oxygen Light"/>
                </a:rPr>
                <a:t>Our App </a:t>
              </a:r>
              <a:endParaRPr>
                <a:latin typeface="Oxygen Light"/>
                <a:ea typeface="Oxygen Light"/>
                <a:cs typeface="Oxygen Light"/>
                <a:sym typeface="Oxygen Light"/>
              </a:endParaRPr>
            </a:p>
          </p:txBody>
        </p:sp>
        <p:grpSp>
          <p:nvGrpSpPr>
            <p:cNvPr id="699" name="Google Shape;699;p62"/>
            <p:cNvGrpSpPr/>
            <p:nvPr/>
          </p:nvGrpSpPr>
          <p:grpSpPr>
            <a:xfrm>
              <a:off x="7161131" y="2880908"/>
              <a:ext cx="267416" cy="226187"/>
              <a:chOff x="2678350" y="1464650"/>
              <a:chExt cx="499750" cy="422700"/>
            </a:xfrm>
          </p:grpSpPr>
          <p:sp>
            <p:nvSpPr>
              <p:cNvPr id="700" name="Google Shape;700;p6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1" name="Google Shape;701;p6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02" name="Google Shape;702;p6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03" name="Google Shape;703;p62"/>
            <p:cNvSpPr txBox="1"/>
            <p:nvPr/>
          </p:nvSpPr>
          <p:spPr>
            <a:xfrm>
              <a:off x="7428538" y="2749696"/>
              <a:ext cx="4979400" cy="1015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Oxygen Light"/>
                  <a:ea typeface="Oxygen Light"/>
                  <a:cs typeface="Oxygen Light"/>
                  <a:sym typeface="Oxygen Light"/>
                </a:rPr>
                <a:t>3 stations for 3</a:t>
              </a:r>
              <a:endParaRPr>
                <a:latin typeface="Oxygen Light"/>
                <a:ea typeface="Oxygen Light"/>
                <a:cs typeface="Oxygen Light"/>
                <a:sym typeface="Oxygen Light"/>
              </a:endParaRPr>
            </a:p>
            <a:p>
              <a:pPr marL="0" lvl="0" indent="0" algn="l" rtl="0">
                <a:spcBef>
                  <a:spcPts val="0"/>
                </a:spcBef>
                <a:spcAft>
                  <a:spcPts val="0"/>
                </a:spcAft>
                <a:buNone/>
              </a:pPr>
              <a:r>
                <a:rPr lang="en-GB">
                  <a:latin typeface="Oxygen Light"/>
                  <a:ea typeface="Oxygen Light"/>
                  <a:cs typeface="Oxygen Light"/>
                  <a:sym typeface="Oxygen Light"/>
                </a:rPr>
                <a:t>Ethnicities: </a:t>
              </a:r>
              <a:endParaRPr>
                <a:latin typeface="Oxygen Light"/>
                <a:ea typeface="Oxygen Light"/>
                <a:cs typeface="Oxygen Light"/>
                <a:sym typeface="Oxygen Light"/>
              </a:endParaRPr>
            </a:p>
            <a:p>
              <a:pPr marL="0" lvl="0" indent="0" algn="l" rtl="0">
                <a:spcBef>
                  <a:spcPts val="0"/>
                </a:spcBef>
                <a:spcAft>
                  <a:spcPts val="0"/>
                </a:spcAft>
                <a:buNone/>
              </a:pPr>
              <a:r>
                <a:rPr lang="en-GB" sz="1300">
                  <a:latin typeface="Oxygen Light"/>
                  <a:ea typeface="Oxygen Light"/>
                  <a:cs typeface="Oxygen Light"/>
                  <a:sym typeface="Oxygen Light"/>
                </a:rPr>
                <a:t>THR Raaga, ERA, </a:t>
              </a:r>
              <a:endParaRPr sz="1300">
                <a:latin typeface="Oxygen Light"/>
                <a:ea typeface="Oxygen Light"/>
                <a:cs typeface="Oxygen Light"/>
                <a:sym typeface="Oxygen Light"/>
              </a:endParaRPr>
            </a:p>
            <a:p>
              <a:pPr marL="0" lvl="0" indent="0" algn="l" rtl="0">
                <a:spcBef>
                  <a:spcPts val="0"/>
                </a:spcBef>
                <a:spcAft>
                  <a:spcPts val="0"/>
                </a:spcAft>
                <a:buNone/>
              </a:pPr>
              <a:r>
                <a:rPr lang="en-GB" sz="1300">
                  <a:latin typeface="Oxygen Light"/>
                  <a:ea typeface="Oxygen Light"/>
                  <a:cs typeface="Oxygen Light"/>
                  <a:sym typeface="Oxygen Light"/>
                </a:rPr>
                <a:t>MyFM</a:t>
              </a:r>
              <a:endParaRPr sz="1300">
                <a:latin typeface="Oxygen Light"/>
                <a:ea typeface="Oxygen Light"/>
                <a:cs typeface="Oxygen Light"/>
                <a:sym typeface="Oxygen Light"/>
              </a:endParaRPr>
            </a:p>
          </p:txBody>
        </p:sp>
      </p:grpSp>
      <p:grpSp>
        <p:nvGrpSpPr>
          <p:cNvPr id="704" name="Google Shape;704;p62"/>
          <p:cNvGrpSpPr/>
          <p:nvPr/>
        </p:nvGrpSpPr>
        <p:grpSpPr>
          <a:xfrm>
            <a:off x="6924086" y="1958901"/>
            <a:ext cx="5494265" cy="2238600"/>
            <a:chOff x="228600" y="2023788"/>
            <a:chExt cx="5387063" cy="2238600"/>
          </a:xfrm>
        </p:grpSpPr>
        <p:sp>
          <p:nvSpPr>
            <p:cNvPr id="705" name="Google Shape;705;p62"/>
            <p:cNvSpPr/>
            <p:nvPr/>
          </p:nvSpPr>
          <p:spPr>
            <a:xfrm>
              <a:off x="228600" y="2023788"/>
              <a:ext cx="1871100" cy="2238600"/>
            </a:xfrm>
            <a:prstGeom prst="rect">
              <a:avLst/>
            </a:prstGeom>
            <a:solidFill>
              <a:schemeClr val="lt2"/>
            </a:solidFill>
            <a:ln w="9525" cap="flat" cmpd="sng">
              <a:solidFill>
                <a:srgbClr val="9E9E9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6" name="Google Shape;706;p62"/>
            <p:cNvGrpSpPr/>
            <p:nvPr/>
          </p:nvGrpSpPr>
          <p:grpSpPr>
            <a:xfrm>
              <a:off x="368851" y="2203255"/>
              <a:ext cx="267423" cy="272160"/>
              <a:chOff x="-65144125" y="4094450"/>
              <a:chExt cx="311900" cy="317425"/>
            </a:xfrm>
          </p:grpSpPr>
          <p:sp>
            <p:nvSpPr>
              <p:cNvPr id="707" name="Google Shape;707;p6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0" name="Google Shape;710;p62"/>
            <p:cNvSpPr txBox="1"/>
            <p:nvPr/>
          </p:nvSpPr>
          <p:spPr>
            <a:xfrm>
              <a:off x="636263" y="2091263"/>
              <a:ext cx="497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Oxygen Light"/>
                  <a:ea typeface="Oxygen Light"/>
                  <a:cs typeface="Oxygen Light"/>
                  <a:sym typeface="Oxygen Light"/>
                </a:rPr>
                <a:t>Prime Time:</a:t>
              </a:r>
              <a:endParaRPr>
                <a:latin typeface="Oxygen Light"/>
                <a:ea typeface="Oxygen Light"/>
                <a:cs typeface="Oxygen Light"/>
                <a:sym typeface="Oxygen Light"/>
              </a:endParaRPr>
            </a:p>
            <a:p>
              <a:pPr marL="0" lvl="0" indent="0" algn="l" rtl="0">
                <a:spcBef>
                  <a:spcPts val="0"/>
                </a:spcBef>
                <a:spcAft>
                  <a:spcPts val="0"/>
                </a:spcAft>
                <a:buNone/>
              </a:pPr>
              <a:r>
                <a:rPr lang="en-GB">
                  <a:latin typeface="Oxygen Light"/>
                  <a:ea typeface="Oxygen Light"/>
                  <a:cs typeface="Oxygen Light"/>
                  <a:sym typeface="Oxygen Light"/>
                </a:rPr>
                <a:t>Evenings</a:t>
              </a:r>
              <a:endParaRPr>
                <a:latin typeface="Oxygen Light"/>
                <a:ea typeface="Oxygen Light"/>
                <a:cs typeface="Oxygen Light"/>
                <a:sym typeface="Oxygen Light"/>
              </a:endParaRPr>
            </a:p>
          </p:txBody>
        </p:sp>
        <p:sp>
          <p:nvSpPr>
            <p:cNvPr id="711" name="Google Shape;711;p62"/>
            <p:cNvSpPr/>
            <p:nvPr/>
          </p:nvSpPr>
          <p:spPr>
            <a:xfrm>
              <a:off x="400100" y="3656963"/>
              <a:ext cx="204920" cy="197355"/>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2" name="Google Shape;712;p62"/>
            <p:cNvSpPr txBox="1"/>
            <p:nvPr/>
          </p:nvSpPr>
          <p:spPr>
            <a:xfrm>
              <a:off x="548497" y="3522112"/>
              <a:ext cx="1871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Oxygen Light"/>
                  <a:ea typeface="Oxygen Light"/>
                  <a:cs typeface="Oxygen Light"/>
                  <a:sym typeface="Oxygen Light"/>
                </a:rPr>
                <a:t>  App + Coupons          (Clusters	         )  </a:t>
              </a:r>
              <a:endParaRPr>
                <a:latin typeface="Oxygen Light"/>
                <a:ea typeface="Oxygen Light"/>
                <a:cs typeface="Oxygen Light"/>
                <a:sym typeface="Oxygen Light"/>
              </a:endParaRPr>
            </a:p>
          </p:txBody>
        </p:sp>
        <p:grpSp>
          <p:nvGrpSpPr>
            <p:cNvPr id="713" name="Google Shape;713;p62"/>
            <p:cNvGrpSpPr/>
            <p:nvPr/>
          </p:nvGrpSpPr>
          <p:grpSpPr>
            <a:xfrm>
              <a:off x="368856" y="2924096"/>
              <a:ext cx="267416" cy="226187"/>
              <a:chOff x="2678350" y="1464650"/>
              <a:chExt cx="499750" cy="422700"/>
            </a:xfrm>
          </p:grpSpPr>
          <p:sp>
            <p:nvSpPr>
              <p:cNvPr id="714" name="Google Shape;714;p62"/>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5" name="Google Shape;715;p62"/>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16" name="Google Shape;716;p62"/>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17" name="Google Shape;717;p62"/>
            <p:cNvSpPr txBox="1"/>
            <p:nvPr/>
          </p:nvSpPr>
          <p:spPr>
            <a:xfrm>
              <a:off x="584330" y="2758375"/>
              <a:ext cx="1448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a:latin typeface="Oxygen Light"/>
                  <a:ea typeface="Oxygen Light"/>
                  <a:cs typeface="Oxygen Light"/>
                  <a:sym typeface="Oxygen Light"/>
                </a:rPr>
                <a:t>TV1 and TV3 </a:t>
              </a:r>
              <a:endParaRPr>
                <a:latin typeface="Oxygen Light"/>
                <a:ea typeface="Oxygen Light"/>
                <a:cs typeface="Oxygen Light"/>
                <a:sym typeface="Oxygen Light"/>
              </a:endParaRPr>
            </a:p>
            <a:p>
              <a:pPr marL="0" lvl="0" indent="0" algn="l" rtl="0">
                <a:spcBef>
                  <a:spcPts val="0"/>
                </a:spcBef>
                <a:spcAft>
                  <a:spcPts val="0"/>
                </a:spcAft>
                <a:buNone/>
              </a:pPr>
              <a:r>
                <a:rPr lang="en-GB">
                  <a:latin typeface="Oxygen Light"/>
                  <a:ea typeface="Oxygen Light"/>
                  <a:cs typeface="Oxygen Light"/>
                  <a:sym typeface="Oxygen Light"/>
                </a:rPr>
                <a:t>(Most watched)</a:t>
              </a:r>
              <a:endParaRPr>
                <a:latin typeface="Oxygen Light"/>
                <a:ea typeface="Oxygen Light"/>
                <a:cs typeface="Oxygen Light"/>
                <a:sym typeface="Oxygen Light"/>
              </a:endParaRPr>
            </a:p>
          </p:txBody>
        </p:sp>
        <p:sp>
          <p:nvSpPr>
            <p:cNvPr id="718" name="Google Shape;718;p62"/>
            <p:cNvSpPr/>
            <p:nvPr/>
          </p:nvSpPr>
          <p:spPr>
            <a:xfrm rot="1132">
              <a:off x="1317017" y="3856753"/>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2</a:t>
              </a:r>
              <a:endParaRPr>
                <a:latin typeface="Handlee"/>
                <a:ea typeface="Handlee"/>
                <a:cs typeface="Handlee"/>
                <a:sym typeface="Handlee"/>
              </a:endParaRPr>
            </a:p>
          </p:txBody>
        </p:sp>
        <p:sp>
          <p:nvSpPr>
            <p:cNvPr id="719" name="Google Shape;719;p62"/>
            <p:cNvSpPr/>
            <p:nvPr/>
          </p:nvSpPr>
          <p:spPr>
            <a:xfrm rot="1132">
              <a:off x="1599336" y="3856753"/>
              <a:ext cx="280368" cy="222237"/>
            </a:xfrm>
            <a:custGeom>
              <a:avLst/>
              <a:gdLst/>
              <a:ahLst/>
              <a:cxnLst/>
              <a:rect l="l" t="t" r="r" b="b"/>
              <a:pathLst>
                <a:path w="36927" h="30664" extrusionOk="0">
                  <a:moveTo>
                    <a:pt x="19198" y="0"/>
                  </a:moveTo>
                  <a:cubicBezTo>
                    <a:pt x="17850" y="0"/>
                    <a:pt x="16505" y="119"/>
                    <a:pt x="15227" y="301"/>
                  </a:cubicBezTo>
                  <a:cubicBezTo>
                    <a:pt x="9390" y="1125"/>
                    <a:pt x="1081" y="3075"/>
                    <a:pt x="368" y="10115"/>
                  </a:cubicBezTo>
                  <a:cubicBezTo>
                    <a:pt x="0" y="13802"/>
                    <a:pt x="3230" y="18001"/>
                    <a:pt x="5625" y="20530"/>
                  </a:cubicBezTo>
                  <a:cubicBezTo>
                    <a:pt x="8822" y="23905"/>
                    <a:pt x="11774" y="27102"/>
                    <a:pt x="15951" y="29285"/>
                  </a:cubicBezTo>
                  <a:cubicBezTo>
                    <a:pt x="17796" y="30247"/>
                    <a:pt x="19900" y="30664"/>
                    <a:pt x="22026" y="30664"/>
                  </a:cubicBezTo>
                  <a:cubicBezTo>
                    <a:pt x="24674" y="30664"/>
                    <a:pt x="27357" y="30017"/>
                    <a:pt x="29619" y="28973"/>
                  </a:cubicBezTo>
                  <a:cubicBezTo>
                    <a:pt x="32649" y="27581"/>
                    <a:pt x="34498" y="24361"/>
                    <a:pt x="35511" y="21242"/>
                  </a:cubicBezTo>
                  <a:cubicBezTo>
                    <a:pt x="36926" y="16932"/>
                    <a:pt x="35456" y="12454"/>
                    <a:pt x="33027" y="8811"/>
                  </a:cubicBezTo>
                  <a:cubicBezTo>
                    <a:pt x="31680" y="6795"/>
                    <a:pt x="30076" y="4790"/>
                    <a:pt x="28338" y="3086"/>
                  </a:cubicBezTo>
                  <a:cubicBezTo>
                    <a:pt x="26923" y="1705"/>
                    <a:pt x="25163" y="880"/>
                    <a:pt x="23270" y="435"/>
                  </a:cubicBezTo>
                  <a:cubicBezTo>
                    <a:pt x="21957" y="125"/>
                    <a:pt x="20576" y="0"/>
                    <a:pt x="19198" y="0"/>
                  </a:cubicBezTo>
                  <a:close/>
                </a:path>
              </a:pathLst>
            </a:custGeom>
            <a:solidFill>
              <a:srgbClr val="F298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a:latin typeface="Handlee"/>
                  <a:ea typeface="Handlee"/>
                  <a:cs typeface="Handlee"/>
                  <a:sym typeface="Handlee"/>
                </a:rPr>
                <a:t>3</a:t>
              </a:r>
              <a:endParaRPr>
                <a:latin typeface="Handlee"/>
                <a:ea typeface="Handlee"/>
                <a:cs typeface="Handlee"/>
                <a:sym typeface="Handle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63"/>
          <p:cNvSpPr txBox="1">
            <a:spLocks noGrp="1"/>
          </p:cNvSpPr>
          <p:nvPr>
            <p:ph type="body" idx="1"/>
          </p:nvPr>
        </p:nvSpPr>
        <p:spPr>
          <a:xfrm>
            <a:off x="311700" y="1352725"/>
            <a:ext cx="3613200" cy="33105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endParaRPr sz="2000" b="1">
              <a:latin typeface="Oxygen"/>
              <a:ea typeface="Oxygen"/>
              <a:cs typeface="Oxygen"/>
              <a:sym typeface="Oxygen"/>
            </a:endParaRPr>
          </a:p>
          <a:p>
            <a:pPr marL="0" lvl="0" indent="0" algn="ctr" rtl="0">
              <a:lnSpc>
                <a:spcPct val="100000"/>
              </a:lnSpc>
              <a:spcBef>
                <a:spcPts val="1600"/>
              </a:spcBef>
              <a:spcAft>
                <a:spcPts val="0"/>
              </a:spcAft>
              <a:buNone/>
            </a:pPr>
            <a:r>
              <a:rPr lang="en-GB"/>
              <a:t>Recommendation and Incentivization</a:t>
            </a:r>
            <a:endParaRPr/>
          </a:p>
          <a:p>
            <a:pPr marL="457200" lvl="0" indent="0" algn="ctr" rtl="0">
              <a:lnSpc>
                <a:spcPct val="100000"/>
              </a:lnSpc>
              <a:spcBef>
                <a:spcPts val="1600"/>
              </a:spcBef>
              <a:spcAft>
                <a:spcPts val="0"/>
              </a:spcAft>
              <a:buNone/>
            </a:pPr>
            <a:endParaRPr/>
          </a:p>
          <a:p>
            <a:pPr marL="0" lvl="0" indent="0" algn="ctr" rtl="0">
              <a:lnSpc>
                <a:spcPct val="100000"/>
              </a:lnSpc>
              <a:spcBef>
                <a:spcPts val="1600"/>
              </a:spcBef>
              <a:spcAft>
                <a:spcPts val="1600"/>
              </a:spcAft>
              <a:buNone/>
            </a:pPr>
            <a:r>
              <a:rPr lang="en-GB"/>
              <a:t>Maximising media exposure</a:t>
            </a:r>
            <a:endParaRPr/>
          </a:p>
        </p:txBody>
      </p:sp>
      <p:sp>
        <p:nvSpPr>
          <p:cNvPr id="725" name="Google Shape;725;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42</a:t>
            </a:fld>
            <a:endParaRPr/>
          </a:p>
        </p:txBody>
      </p:sp>
      <p:sp>
        <p:nvSpPr>
          <p:cNvPr id="726" name="Google Shape;726;p63"/>
          <p:cNvSpPr/>
          <p:nvPr/>
        </p:nvSpPr>
        <p:spPr>
          <a:xfrm>
            <a:off x="639875" y="2184950"/>
            <a:ext cx="3073500" cy="679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3"/>
          <p:cNvSpPr/>
          <p:nvPr/>
        </p:nvSpPr>
        <p:spPr>
          <a:xfrm>
            <a:off x="639875" y="3309600"/>
            <a:ext cx="3073500" cy="679500"/>
          </a:xfrm>
          <a:prstGeom prst="roundRect">
            <a:avLst>
              <a:gd name="adj" fmla="val 16667"/>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3"/>
          <p:cNvSpPr/>
          <p:nvPr/>
        </p:nvSpPr>
        <p:spPr>
          <a:xfrm>
            <a:off x="1976813" y="2890225"/>
            <a:ext cx="399600" cy="393600"/>
          </a:xfrm>
          <a:prstGeom prst="mathPlus">
            <a:avLst>
              <a:gd name="adj1" fmla="val 23520"/>
            </a:avLst>
          </a:prstGeom>
          <a:solidFill>
            <a:schemeClr val="dk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3"/>
          <p:cNvSpPr txBox="1">
            <a:spLocks noGrp="1"/>
          </p:cNvSpPr>
          <p:nvPr>
            <p:ph type="title"/>
          </p:nvPr>
        </p:nvSpPr>
        <p:spPr>
          <a:xfrm>
            <a:off x="311700" y="258650"/>
            <a:ext cx="633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Dual Approach</a:t>
            </a:r>
            <a:endParaRPr sz="3800">
              <a:solidFill>
                <a:srgbClr val="6AA84F"/>
              </a:solidFill>
            </a:endParaRPr>
          </a:p>
        </p:txBody>
      </p:sp>
      <p:pic>
        <p:nvPicPr>
          <p:cNvPr id="730" name="Google Shape;730;p63"/>
          <p:cNvPicPr preferRelativeResize="0"/>
          <p:nvPr/>
        </p:nvPicPr>
        <p:blipFill>
          <a:blip r:embed="rId3">
            <a:alphaModFix/>
          </a:blip>
          <a:stretch>
            <a:fillRect/>
          </a:stretch>
        </p:blipFill>
        <p:spPr>
          <a:xfrm>
            <a:off x="3891133" y="1183325"/>
            <a:ext cx="4581317" cy="33105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64"/>
          <p:cNvSpPr txBox="1">
            <a:spLocks noGrp="1"/>
          </p:cNvSpPr>
          <p:nvPr>
            <p:ph type="title" idx="2"/>
          </p:nvPr>
        </p:nvSpPr>
        <p:spPr>
          <a:xfrm>
            <a:off x="2312100" y="2052000"/>
            <a:ext cx="4519800" cy="1039500"/>
          </a:xfrm>
          <a:prstGeom prst="rect">
            <a:avLst/>
          </a:prstGeom>
          <a:ln w="28575" cap="flat" cmpd="sng">
            <a:solidFill>
              <a:srgbClr val="6AA84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GB" sz="6000">
                <a:solidFill>
                  <a:srgbClr val="6AA84F"/>
                </a:solidFill>
              </a:rPr>
              <a:t>Evaluation</a:t>
            </a:r>
            <a:endParaRPr sz="6000">
              <a:solidFill>
                <a:srgbClr val="6AA84F"/>
              </a:solidFill>
            </a:endParaRPr>
          </a:p>
        </p:txBody>
      </p:sp>
      <p:sp>
        <p:nvSpPr>
          <p:cNvPr id="736" name="Google Shape;736;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43</a:t>
            </a:fld>
            <a:endParaRPr/>
          </a:p>
        </p:txBody>
      </p:sp>
      <p:pic>
        <p:nvPicPr>
          <p:cNvPr id="737" name="Google Shape;737;p64"/>
          <p:cNvPicPr preferRelativeResize="0"/>
          <p:nvPr/>
        </p:nvPicPr>
        <p:blipFill>
          <a:blip r:embed="rId3">
            <a:alphaModFix/>
          </a:blip>
          <a:stretch>
            <a:fillRect/>
          </a:stretch>
        </p:blipFill>
        <p:spPr>
          <a:xfrm rot="2221433">
            <a:off x="-10246" y="1846511"/>
            <a:ext cx="1649503" cy="3463424"/>
          </a:xfrm>
          <a:prstGeom prst="rect">
            <a:avLst/>
          </a:prstGeom>
          <a:noFill/>
          <a:ln>
            <a:noFill/>
          </a:ln>
        </p:spPr>
      </p:pic>
      <p:pic>
        <p:nvPicPr>
          <p:cNvPr id="738" name="Google Shape;738;p64"/>
          <p:cNvPicPr preferRelativeResize="0"/>
          <p:nvPr/>
        </p:nvPicPr>
        <p:blipFill>
          <a:blip r:embed="rId4">
            <a:alphaModFix/>
          </a:blip>
          <a:stretch>
            <a:fillRect/>
          </a:stretch>
        </p:blipFill>
        <p:spPr>
          <a:xfrm>
            <a:off x="1183023" y="3954975"/>
            <a:ext cx="1374378" cy="1260050"/>
          </a:xfrm>
          <a:prstGeom prst="rect">
            <a:avLst/>
          </a:prstGeom>
          <a:noFill/>
          <a:ln>
            <a:noFill/>
          </a:ln>
        </p:spPr>
      </p:pic>
      <p:pic>
        <p:nvPicPr>
          <p:cNvPr id="739" name="Google Shape;739;p64"/>
          <p:cNvPicPr preferRelativeResize="0"/>
          <p:nvPr/>
        </p:nvPicPr>
        <p:blipFill>
          <a:blip r:embed="rId5">
            <a:alphaModFix/>
          </a:blip>
          <a:stretch>
            <a:fillRect/>
          </a:stretch>
        </p:blipFill>
        <p:spPr>
          <a:xfrm rot="2369999">
            <a:off x="515588" y="4212270"/>
            <a:ext cx="977225" cy="991905"/>
          </a:xfrm>
          <a:prstGeom prst="rect">
            <a:avLst/>
          </a:prstGeom>
          <a:noFill/>
          <a:ln>
            <a:noFill/>
          </a:ln>
        </p:spPr>
      </p:pic>
      <p:pic>
        <p:nvPicPr>
          <p:cNvPr id="740" name="Google Shape;740;p64"/>
          <p:cNvPicPr preferRelativeResize="0"/>
          <p:nvPr/>
        </p:nvPicPr>
        <p:blipFill>
          <a:blip r:embed="rId6">
            <a:alphaModFix/>
          </a:blip>
          <a:stretch>
            <a:fillRect/>
          </a:stretch>
        </p:blipFill>
        <p:spPr>
          <a:xfrm>
            <a:off x="-120523" y="1435815"/>
            <a:ext cx="1109925" cy="1323560"/>
          </a:xfrm>
          <a:prstGeom prst="rect">
            <a:avLst/>
          </a:prstGeom>
          <a:noFill/>
          <a:ln>
            <a:noFill/>
          </a:ln>
        </p:spPr>
      </p:pic>
      <p:pic>
        <p:nvPicPr>
          <p:cNvPr id="741" name="Google Shape;741;p64"/>
          <p:cNvPicPr preferRelativeResize="0"/>
          <p:nvPr/>
        </p:nvPicPr>
        <p:blipFill>
          <a:blip r:embed="rId7">
            <a:alphaModFix/>
          </a:blip>
          <a:stretch>
            <a:fillRect/>
          </a:stretch>
        </p:blipFill>
        <p:spPr>
          <a:xfrm>
            <a:off x="7221575" y="0"/>
            <a:ext cx="1998375" cy="3157801"/>
          </a:xfrm>
          <a:prstGeom prst="rect">
            <a:avLst/>
          </a:prstGeom>
          <a:noFill/>
          <a:ln>
            <a:noFill/>
          </a:ln>
        </p:spPr>
      </p:pic>
      <p:pic>
        <p:nvPicPr>
          <p:cNvPr id="742" name="Google Shape;742;p64"/>
          <p:cNvPicPr preferRelativeResize="0"/>
          <p:nvPr/>
        </p:nvPicPr>
        <p:blipFill>
          <a:blip r:embed="rId8">
            <a:alphaModFix/>
          </a:blip>
          <a:stretch>
            <a:fillRect/>
          </a:stretch>
        </p:blipFill>
        <p:spPr>
          <a:xfrm>
            <a:off x="8179745" y="2643400"/>
            <a:ext cx="1109925" cy="1260051"/>
          </a:xfrm>
          <a:prstGeom prst="rect">
            <a:avLst/>
          </a:prstGeom>
          <a:noFill/>
          <a:ln>
            <a:noFill/>
          </a:ln>
        </p:spPr>
      </p:pic>
      <p:pic>
        <p:nvPicPr>
          <p:cNvPr id="743" name="Google Shape;743;p64"/>
          <p:cNvPicPr preferRelativeResize="0"/>
          <p:nvPr/>
        </p:nvPicPr>
        <p:blipFill>
          <a:blip r:embed="rId9">
            <a:alphaModFix/>
          </a:blip>
          <a:stretch>
            <a:fillRect/>
          </a:stretch>
        </p:blipFill>
        <p:spPr>
          <a:xfrm rot="-10655035">
            <a:off x="7066130" y="-826565"/>
            <a:ext cx="2500839" cy="247189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44</a:t>
            </a:fld>
            <a:endParaRPr/>
          </a:p>
        </p:txBody>
      </p:sp>
      <p:sp>
        <p:nvSpPr>
          <p:cNvPr id="749" name="Google Shape;749;p65"/>
          <p:cNvSpPr txBox="1">
            <a:spLocks noGrp="1"/>
          </p:cNvSpPr>
          <p:nvPr>
            <p:ph type="title"/>
          </p:nvPr>
        </p:nvSpPr>
        <p:spPr>
          <a:xfrm>
            <a:off x="311700" y="258650"/>
            <a:ext cx="7225800" cy="12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solidFill>
                  <a:srgbClr val="6AA84F"/>
                </a:solidFill>
              </a:rPr>
              <a:t>Evaluation:</a:t>
            </a:r>
            <a:r>
              <a:rPr lang="en-GB" sz="3800">
                <a:solidFill>
                  <a:srgbClr val="6AA84F"/>
                </a:solidFill>
              </a:rPr>
              <a:t> </a:t>
            </a:r>
            <a:r>
              <a:rPr lang="en-GB" sz="2900">
                <a:solidFill>
                  <a:srgbClr val="6AA84F"/>
                </a:solidFill>
              </a:rPr>
              <a:t>Recommender System</a:t>
            </a:r>
            <a:endParaRPr sz="2900">
              <a:solidFill>
                <a:srgbClr val="6AA84F"/>
              </a:solidFill>
            </a:endParaRPr>
          </a:p>
        </p:txBody>
      </p:sp>
      <p:graphicFrame>
        <p:nvGraphicFramePr>
          <p:cNvPr id="750" name="Google Shape;750;p65"/>
          <p:cNvGraphicFramePr/>
          <p:nvPr/>
        </p:nvGraphicFramePr>
        <p:xfrm>
          <a:off x="323525" y="1359075"/>
          <a:ext cx="3000000" cy="3000000"/>
        </p:xfrm>
        <a:graphic>
          <a:graphicData uri="http://schemas.openxmlformats.org/drawingml/2006/table">
            <a:tbl>
              <a:tblPr>
                <a:noFill/>
                <a:tableStyleId>{1DB66055-1189-4C16-8AC6-4564BEF98AD3}</a:tableStyleId>
              </a:tblPr>
              <a:tblGrid>
                <a:gridCol w="3258975">
                  <a:extLst>
                    <a:ext uri="{9D8B030D-6E8A-4147-A177-3AD203B41FA5}">
                      <a16:colId xmlns:a16="http://schemas.microsoft.com/office/drawing/2014/main" val="20000"/>
                    </a:ext>
                  </a:extLst>
                </a:gridCol>
                <a:gridCol w="1558000">
                  <a:extLst>
                    <a:ext uri="{9D8B030D-6E8A-4147-A177-3AD203B41FA5}">
                      <a16:colId xmlns:a16="http://schemas.microsoft.com/office/drawing/2014/main" val="20001"/>
                    </a:ext>
                  </a:extLst>
                </a:gridCol>
              </a:tblGrid>
              <a:tr h="697700">
                <a:tc>
                  <a:txBody>
                    <a:bodyPr/>
                    <a:lstStyle/>
                    <a:p>
                      <a:pPr marL="0" lvl="0" indent="0" algn="ctr" rtl="0">
                        <a:spcBef>
                          <a:spcPts val="0"/>
                        </a:spcBef>
                        <a:spcAft>
                          <a:spcPts val="0"/>
                        </a:spcAft>
                        <a:buNone/>
                      </a:pPr>
                      <a:r>
                        <a:rPr lang="en-GB" sz="1900" b="1">
                          <a:latin typeface="Roboto Mono"/>
                          <a:ea typeface="Roboto Mono"/>
                          <a:cs typeface="Roboto Mono"/>
                          <a:sym typeface="Roboto Mono"/>
                        </a:rPr>
                        <a:t>Macronutrients</a:t>
                      </a:r>
                      <a:endParaRPr sz="1900" b="1">
                        <a:latin typeface="Roboto Mono"/>
                        <a:ea typeface="Roboto Mono"/>
                        <a:cs typeface="Roboto Mono"/>
                        <a:sym typeface="Roboto Mono"/>
                      </a:endParaRPr>
                    </a:p>
                  </a:txBody>
                  <a:tcPr marL="91425" marR="91425" marT="91425" marB="91425">
                    <a:solidFill>
                      <a:schemeClr val="accent3"/>
                    </a:solidFill>
                  </a:tcPr>
                </a:tc>
                <a:tc>
                  <a:txBody>
                    <a:bodyPr/>
                    <a:lstStyle/>
                    <a:p>
                      <a:pPr marL="0" lvl="0" indent="0" algn="ctr" rtl="0">
                        <a:spcBef>
                          <a:spcPts val="0"/>
                        </a:spcBef>
                        <a:spcAft>
                          <a:spcPts val="0"/>
                        </a:spcAft>
                        <a:buNone/>
                      </a:pPr>
                      <a:r>
                        <a:rPr lang="en-GB" b="1">
                          <a:latin typeface="Roboto Mono"/>
                          <a:ea typeface="Roboto Mono"/>
                          <a:cs typeface="Roboto Mono"/>
                          <a:sym typeface="Roboto Mono"/>
                        </a:rPr>
                        <a:t>Percentage Change</a:t>
                      </a:r>
                      <a:endParaRPr b="1">
                        <a:latin typeface="Roboto Mono"/>
                        <a:ea typeface="Roboto Mono"/>
                        <a:cs typeface="Roboto Mono"/>
                        <a:sym typeface="Roboto Mono"/>
                      </a:endParaRPr>
                    </a:p>
                  </a:txBody>
                  <a:tcPr marL="91425" marR="91425" marT="91425" marB="91425">
                    <a:solidFill>
                      <a:schemeClr val="accent3"/>
                    </a:solidFill>
                  </a:tcPr>
                </a:tc>
                <a:extLst>
                  <a:ext uri="{0D108BD9-81ED-4DB2-BD59-A6C34878D82A}">
                    <a16:rowId xmlns:a16="http://schemas.microsoft.com/office/drawing/2014/main" val="10000"/>
                  </a:ext>
                </a:extLst>
              </a:tr>
              <a:tr h="453475">
                <a:tc>
                  <a:txBody>
                    <a:bodyPr/>
                    <a:lstStyle/>
                    <a:p>
                      <a:pPr marL="0" lvl="0" indent="0" algn="ctr" rtl="0">
                        <a:spcBef>
                          <a:spcPts val="0"/>
                        </a:spcBef>
                        <a:spcAft>
                          <a:spcPts val="0"/>
                        </a:spcAft>
                        <a:buNone/>
                      </a:pPr>
                      <a:r>
                        <a:rPr lang="en-GB">
                          <a:solidFill>
                            <a:schemeClr val="dk1"/>
                          </a:solidFill>
                          <a:latin typeface="Roboto"/>
                          <a:ea typeface="Roboto"/>
                          <a:cs typeface="Roboto"/>
                          <a:sym typeface="Roboto"/>
                        </a:rPr>
                        <a:t>Wholegrains (Fibre) Per Serving</a:t>
                      </a:r>
                      <a:endParaRPr>
                        <a:latin typeface="Roboto"/>
                        <a:ea typeface="Roboto"/>
                        <a:cs typeface="Roboto"/>
                        <a:sym typeface="Roboto"/>
                      </a:endParaRPr>
                    </a:p>
                  </a:txBody>
                  <a:tcPr marL="91425" marR="91425" marT="91425" marB="91425">
                    <a:solidFill>
                      <a:srgbClr val="EFEFEF"/>
                    </a:solidFill>
                  </a:tcPr>
                </a:tc>
                <a:tc>
                  <a:txBody>
                    <a:bodyPr/>
                    <a:lstStyle/>
                    <a:p>
                      <a:pPr marL="0" marR="0" lvl="0" indent="0" algn="ctr" rtl="0">
                        <a:lnSpc>
                          <a:spcPct val="100000"/>
                        </a:lnSpc>
                        <a:spcBef>
                          <a:spcPts val="0"/>
                        </a:spcBef>
                        <a:spcAft>
                          <a:spcPts val="0"/>
                        </a:spcAft>
                        <a:buNone/>
                      </a:pPr>
                      <a:r>
                        <a:rPr lang="en-GB">
                          <a:solidFill>
                            <a:schemeClr val="dk1"/>
                          </a:solidFill>
                          <a:latin typeface="Roboto"/>
                          <a:ea typeface="Roboto"/>
                          <a:cs typeface="Roboto"/>
                          <a:sym typeface="Roboto"/>
                        </a:rPr>
                        <a:t>4.76464</a:t>
                      </a:r>
                      <a:endParaRPr>
                        <a:latin typeface="Roboto"/>
                        <a:ea typeface="Roboto"/>
                        <a:cs typeface="Roboto"/>
                        <a:sym typeface="Roboto"/>
                      </a:endParaRPr>
                    </a:p>
                  </a:txBody>
                  <a:tcPr marL="91425" marR="91425" marT="91425" marB="91425">
                    <a:solidFill>
                      <a:srgbClr val="EFEFEF"/>
                    </a:solidFill>
                  </a:tcPr>
                </a:tc>
                <a:extLst>
                  <a:ext uri="{0D108BD9-81ED-4DB2-BD59-A6C34878D82A}">
                    <a16:rowId xmlns:a16="http://schemas.microsoft.com/office/drawing/2014/main" val="10001"/>
                  </a:ext>
                </a:extLst>
              </a:tr>
              <a:tr h="453475">
                <a:tc>
                  <a:txBody>
                    <a:bodyPr/>
                    <a:lstStyle/>
                    <a:p>
                      <a:pPr marL="0" lvl="0" indent="0" algn="ctr" rtl="0">
                        <a:spcBef>
                          <a:spcPts val="0"/>
                        </a:spcBef>
                        <a:spcAft>
                          <a:spcPts val="0"/>
                        </a:spcAft>
                        <a:buNone/>
                      </a:pPr>
                      <a:r>
                        <a:rPr lang="en-GB">
                          <a:latin typeface="Roboto"/>
                          <a:ea typeface="Roboto"/>
                          <a:cs typeface="Roboto"/>
                          <a:sym typeface="Roboto"/>
                        </a:rPr>
                        <a:t>Calcium Per Serving (Scaled by 10)</a:t>
                      </a:r>
                      <a:endParaRPr>
                        <a:latin typeface="Roboto"/>
                        <a:ea typeface="Roboto"/>
                        <a:cs typeface="Roboto"/>
                        <a:sym typeface="Roboto"/>
                      </a:endParaRPr>
                    </a:p>
                  </a:txBody>
                  <a:tcPr marL="91425" marR="91425" marT="91425" marB="91425">
                    <a:solidFill>
                      <a:srgbClr val="EFEFEF"/>
                    </a:solidFill>
                  </a:tcPr>
                </a:tc>
                <a:tc>
                  <a:txBody>
                    <a:bodyPr/>
                    <a:lstStyle/>
                    <a:p>
                      <a:pPr marL="0" marR="0" lvl="0" indent="0" algn="ctr" rtl="0">
                        <a:lnSpc>
                          <a:spcPct val="100000"/>
                        </a:lnSpc>
                        <a:spcBef>
                          <a:spcPts val="0"/>
                        </a:spcBef>
                        <a:spcAft>
                          <a:spcPts val="0"/>
                        </a:spcAft>
                        <a:buNone/>
                      </a:pPr>
                      <a:r>
                        <a:rPr lang="en-GB">
                          <a:solidFill>
                            <a:schemeClr val="dk1"/>
                          </a:solidFill>
                          <a:latin typeface="Roboto"/>
                          <a:ea typeface="Roboto"/>
                          <a:cs typeface="Roboto"/>
                          <a:sym typeface="Roboto"/>
                        </a:rPr>
                        <a:t> -47.3271</a:t>
                      </a:r>
                      <a:endParaRPr>
                        <a:solidFill>
                          <a:schemeClr val="dk1"/>
                        </a:solidFill>
                        <a:latin typeface="Roboto"/>
                        <a:ea typeface="Roboto"/>
                        <a:cs typeface="Roboto"/>
                        <a:sym typeface="Roboto"/>
                      </a:endParaRPr>
                    </a:p>
                  </a:txBody>
                  <a:tcPr marL="91425" marR="91425" marT="91425" marB="91425">
                    <a:solidFill>
                      <a:srgbClr val="EFEFEF"/>
                    </a:solidFill>
                  </a:tcPr>
                </a:tc>
                <a:extLst>
                  <a:ext uri="{0D108BD9-81ED-4DB2-BD59-A6C34878D82A}">
                    <a16:rowId xmlns:a16="http://schemas.microsoft.com/office/drawing/2014/main" val="10002"/>
                  </a:ext>
                </a:extLst>
              </a:tr>
              <a:tr h="453475">
                <a:tc>
                  <a:txBody>
                    <a:bodyPr/>
                    <a:lstStyle/>
                    <a:p>
                      <a:pPr marL="0" lvl="0" indent="0" algn="ctr" rtl="0">
                        <a:spcBef>
                          <a:spcPts val="0"/>
                        </a:spcBef>
                        <a:spcAft>
                          <a:spcPts val="0"/>
                        </a:spcAft>
                        <a:buNone/>
                      </a:pPr>
                      <a:r>
                        <a:rPr lang="en-GB">
                          <a:latin typeface="Roboto"/>
                          <a:ea typeface="Roboto"/>
                          <a:cs typeface="Roboto"/>
                          <a:sym typeface="Roboto"/>
                        </a:rPr>
                        <a:t>Sugar Per Serving (Scaled by 10)</a:t>
                      </a:r>
                      <a:endParaRPr>
                        <a:latin typeface="Roboto"/>
                        <a:ea typeface="Roboto"/>
                        <a:cs typeface="Roboto"/>
                        <a:sym typeface="Roboto"/>
                      </a:endParaRPr>
                    </a:p>
                  </a:txBody>
                  <a:tcPr marL="91425" marR="91425" marT="91425" marB="91425">
                    <a:solidFill>
                      <a:srgbClr val="EFEFEF"/>
                    </a:solidFill>
                  </a:tcPr>
                </a:tc>
                <a:tc>
                  <a:txBody>
                    <a:bodyPr/>
                    <a:lstStyle/>
                    <a:p>
                      <a:pPr marL="0" lvl="0" indent="0" algn="ctr" rtl="0">
                        <a:spcBef>
                          <a:spcPts val="0"/>
                        </a:spcBef>
                        <a:spcAft>
                          <a:spcPts val="0"/>
                        </a:spcAft>
                        <a:buNone/>
                      </a:pPr>
                      <a:r>
                        <a:rPr lang="en-GB" b="1">
                          <a:solidFill>
                            <a:schemeClr val="accent2"/>
                          </a:solidFill>
                          <a:latin typeface="Roboto"/>
                          <a:ea typeface="Roboto"/>
                          <a:cs typeface="Roboto"/>
                          <a:sym typeface="Roboto"/>
                        </a:rPr>
                        <a:t>-32.3425</a:t>
                      </a:r>
                      <a:endParaRPr b="1">
                        <a:solidFill>
                          <a:schemeClr val="accent2"/>
                        </a:solidFill>
                        <a:latin typeface="Roboto"/>
                        <a:ea typeface="Roboto"/>
                        <a:cs typeface="Roboto"/>
                        <a:sym typeface="Roboto"/>
                      </a:endParaRPr>
                    </a:p>
                  </a:txBody>
                  <a:tcPr marL="91425" marR="91425" marT="91425" marB="91425">
                    <a:solidFill>
                      <a:srgbClr val="EFEFEF"/>
                    </a:solidFill>
                  </a:tcPr>
                </a:tc>
                <a:extLst>
                  <a:ext uri="{0D108BD9-81ED-4DB2-BD59-A6C34878D82A}">
                    <a16:rowId xmlns:a16="http://schemas.microsoft.com/office/drawing/2014/main" val="10003"/>
                  </a:ext>
                </a:extLst>
              </a:tr>
              <a:tr h="453475">
                <a:tc>
                  <a:txBody>
                    <a:bodyPr/>
                    <a:lstStyle/>
                    <a:p>
                      <a:pPr marL="0" lvl="0" indent="0" algn="ctr" rtl="0">
                        <a:spcBef>
                          <a:spcPts val="0"/>
                        </a:spcBef>
                        <a:spcAft>
                          <a:spcPts val="0"/>
                        </a:spcAft>
                        <a:buNone/>
                      </a:pPr>
                      <a:r>
                        <a:rPr lang="en-GB">
                          <a:latin typeface="Roboto"/>
                          <a:ea typeface="Roboto"/>
                          <a:cs typeface="Roboto"/>
                          <a:sym typeface="Roboto"/>
                        </a:rPr>
                        <a:t>Sodium Per Serving (Scaled by 100)</a:t>
                      </a:r>
                      <a:endParaRPr>
                        <a:latin typeface="Roboto"/>
                        <a:ea typeface="Roboto"/>
                        <a:cs typeface="Roboto"/>
                        <a:sym typeface="Roboto"/>
                      </a:endParaRPr>
                    </a:p>
                  </a:txBody>
                  <a:tcPr marL="91425" marR="91425" marT="91425" marB="91425">
                    <a:solidFill>
                      <a:srgbClr val="EFEFEF"/>
                    </a:solidFill>
                  </a:tcPr>
                </a:tc>
                <a:tc>
                  <a:txBody>
                    <a:bodyPr/>
                    <a:lstStyle/>
                    <a:p>
                      <a:pPr marL="0" marR="0" lvl="0" indent="0" algn="ctr" rtl="0">
                        <a:lnSpc>
                          <a:spcPct val="100000"/>
                        </a:lnSpc>
                        <a:spcBef>
                          <a:spcPts val="0"/>
                        </a:spcBef>
                        <a:spcAft>
                          <a:spcPts val="0"/>
                        </a:spcAft>
                        <a:buNone/>
                      </a:pPr>
                      <a:r>
                        <a:rPr lang="en-GB">
                          <a:solidFill>
                            <a:schemeClr val="dk1"/>
                          </a:solidFill>
                          <a:latin typeface="Roboto"/>
                          <a:ea typeface="Roboto"/>
                          <a:cs typeface="Roboto"/>
                          <a:sym typeface="Roboto"/>
                        </a:rPr>
                        <a:t> 0.326619</a:t>
                      </a:r>
                      <a:endParaRPr>
                        <a:solidFill>
                          <a:schemeClr val="dk1"/>
                        </a:solidFill>
                        <a:latin typeface="Roboto"/>
                        <a:ea typeface="Roboto"/>
                        <a:cs typeface="Roboto"/>
                        <a:sym typeface="Roboto"/>
                      </a:endParaRPr>
                    </a:p>
                    <a:p>
                      <a:pPr marL="0" lvl="0" indent="0" algn="ctr" rtl="0">
                        <a:spcBef>
                          <a:spcPts val="0"/>
                        </a:spcBef>
                        <a:spcAft>
                          <a:spcPts val="0"/>
                        </a:spcAft>
                        <a:buNone/>
                      </a:pPr>
                      <a:endParaRPr>
                        <a:latin typeface="Roboto"/>
                        <a:ea typeface="Roboto"/>
                        <a:cs typeface="Roboto"/>
                        <a:sym typeface="Roboto"/>
                      </a:endParaRPr>
                    </a:p>
                  </a:txBody>
                  <a:tcPr marL="91425" marR="91425" marT="91425" marB="91425">
                    <a:solidFill>
                      <a:srgbClr val="EFEFEF"/>
                    </a:solidFill>
                  </a:tcPr>
                </a:tc>
                <a:extLst>
                  <a:ext uri="{0D108BD9-81ED-4DB2-BD59-A6C34878D82A}">
                    <a16:rowId xmlns:a16="http://schemas.microsoft.com/office/drawing/2014/main" val="10004"/>
                  </a:ext>
                </a:extLst>
              </a:tr>
              <a:tr h="453475">
                <a:tc>
                  <a:txBody>
                    <a:bodyPr/>
                    <a:lstStyle/>
                    <a:p>
                      <a:pPr marL="0" lvl="0" indent="0" algn="ctr" rtl="0">
                        <a:spcBef>
                          <a:spcPts val="0"/>
                        </a:spcBef>
                        <a:spcAft>
                          <a:spcPts val="0"/>
                        </a:spcAft>
                        <a:buNone/>
                      </a:pPr>
                      <a:r>
                        <a:rPr lang="en-GB">
                          <a:latin typeface="Roboto"/>
                          <a:ea typeface="Roboto"/>
                          <a:cs typeface="Roboto"/>
                          <a:sym typeface="Roboto"/>
                        </a:rPr>
                        <a:t>Saturated Fats Per Serving (g)</a:t>
                      </a:r>
                      <a:endParaRPr>
                        <a:latin typeface="Roboto"/>
                        <a:ea typeface="Roboto"/>
                        <a:cs typeface="Roboto"/>
                        <a:sym typeface="Roboto"/>
                      </a:endParaRPr>
                    </a:p>
                  </a:txBody>
                  <a:tcPr marL="91425" marR="91425" marT="91425" marB="91425">
                    <a:solidFill>
                      <a:srgbClr val="EFEFEF"/>
                    </a:solidFill>
                  </a:tcPr>
                </a:tc>
                <a:tc>
                  <a:txBody>
                    <a:bodyPr/>
                    <a:lstStyle/>
                    <a:p>
                      <a:pPr marL="0" lvl="0" indent="0" algn="ctr" rtl="0">
                        <a:spcBef>
                          <a:spcPts val="0"/>
                        </a:spcBef>
                        <a:spcAft>
                          <a:spcPts val="0"/>
                        </a:spcAft>
                        <a:buNone/>
                      </a:pPr>
                      <a:r>
                        <a:rPr lang="en-GB" b="1">
                          <a:solidFill>
                            <a:schemeClr val="accent2"/>
                          </a:solidFill>
                          <a:latin typeface="Roboto"/>
                          <a:ea typeface="Roboto"/>
                          <a:cs typeface="Roboto"/>
                          <a:sym typeface="Roboto"/>
                        </a:rPr>
                        <a:t>-64.2958</a:t>
                      </a:r>
                      <a:endParaRPr b="1">
                        <a:solidFill>
                          <a:schemeClr val="accent2"/>
                        </a:solidFill>
                        <a:latin typeface="Roboto"/>
                        <a:ea typeface="Roboto"/>
                        <a:cs typeface="Roboto"/>
                        <a:sym typeface="Roboto"/>
                      </a:endParaRPr>
                    </a:p>
                  </a:txBody>
                  <a:tcPr marL="91425" marR="91425" marT="91425" marB="91425">
                    <a:solidFill>
                      <a:srgbClr val="EFEFEF"/>
                    </a:solidFill>
                  </a:tcPr>
                </a:tc>
                <a:extLst>
                  <a:ext uri="{0D108BD9-81ED-4DB2-BD59-A6C34878D82A}">
                    <a16:rowId xmlns:a16="http://schemas.microsoft.com/office/drawing/2014/main" val="10005"/>
                  </a:ext>
                </a:extLst>
              </a:tr>
            </a:tbl>
          </a:graphicData>
        </a:graphic>
      </p:graphicFrame>
      <p:sp>
        <p:nvSpPr>
          <p:cNvPr id="751" name="Google Shape;751;p65"/>
          <p:cNvSpPr txBox="1"/>
          <p:nvPr/>
        </p:nvSpPr>
        <p:spPr>
          <a:xfrm>
            <a:off x="5252850" y="1673275"/>
            <a:ext cx="3891300" cy="2290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00">
                <a:solidFill>
                  <a:schemeClr val="dk1"/>
                </a:solidFill>
                <a:latin typeface="Oxygen Light"/>
                <a:ea typeface="Oxygen Light"/>
                <a:cs typeface="Oxygen Light"/>
                <a:sym typeface="Oxygen Light"/>
              </a:rPr>
              <a:t>By following the recommended food items:</a:t>
            </a:r>
            <a:endParaRPr sz="1600">
              <a:solidFill>
                <a:schemeClr val="dk1"/>
              </a:solidFill>
              <a:latin typeface="Oxygen Light"/>
              <a:ea typeface="Oxygen Light"/>
              <a:cs typeface="Oxygen Light"/>
              <a:sym typeface="Oxygen Light"/>
            </a:endParaRPr>
          </a:p>
          <a:p>
            <a:pPr marL="457200" lvl="0" indent="-330200" algn="l" rtl="0">
              <a:lnSpc>
                <a:spcPct val="115000"/>
              </a:lnSpc>
              <a:spcBef>
                <a:spcPts val="1600"/>
              </a:spcBef>
              <a:spcAft>
                <a:spcPts val="0"/>
              </a:spcAft>
              <a:buClr>
                <a:schemeClr val="dk1"/>
              </a:buClr>
              <a:buSzPts val="1600"/>
              <a:buFont typeface="Oxygen Light"/>
              <a:buChar char="●"/>
            </a:pPr>
            <a:r>
              <a:rPr lang="en-GB" sz="1600">
                <a:solidFill>
                  <a:schemeClr val="dk1"/>
                </a:solidFill>
                <a:latin typeface="Oxygen Light"/>
                <a:ea typeface="Oxygen Light"/>
                <a:cs typeface="Oxygen Light"/>
                <a:sym typeface="Oxygen Light"/>
              </a:rPr>
              <a:t>Reduced Sugar and Saturated Fats intake </a:t>
            </a:r>
            <a:endParaRPr sz="200">
              <a:solidFill>
                <a:schemeClr val="dk1"/>
              </a:solidFill>
              <a:latin typeface="Oxygen Light"/>
              <a:ea typeface="Oxygen Light"/>
              <a:cs typeface="Oxygen Light"/>
              <a:sym typeface="Oxygen Light"/>
            </a:endParaRPr>
          </a:p>
          <a:p>
            <a:pPr marL="0" lvl="0" indent="0" algn="l" rtl="0">
              <a:lnSpc>
                <a:spcPct val="115000"/>
              </a:lnSpc>
              <a:spcBef>
                <a:spcPts val="1600"/>
              </a:spcBef>
              <a:spcAft>
                <a:spcPts val="1600"/>
              </a:spcAft>
              <a:buNone/>
            </a:pPr>
            <a:r>
              <a:rPr lang="en-GB" sz="1700" b="1">
                <a:solidFill>
                  <a:schemeClr val="dk1"/>
                </a:solidFill>
                <a:latin typeface="Oxygen"/>
                <a:ea typeface="Oxygen"/>
                <a:cs typeface="Oxygen"/>
                <a:sym typeface="Oxygen"/>
              </a:rPr>
              <a:t>This will benefit ‘Unhealthy’ Individuals from Clusters 2 and 3.</a:t>
            </a:r>
            <a:endParaRPr sz="1700" b="1">
              <a:solidFill>
                <a:schemeClr val="dk1"/>
              </a:solidFill>
              <a:latin typeface="Oxygen"/>
              <a:ea typeface="Oxygen"/>
              <a:cs typeface="Oxygen"/>
              <a:sym typeface="Oxygen"/>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6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45</a:t>
            </a:fld>
            <a:endParaRPr/>
          </a:p>
        </p:txBody>
      </p:sp>
      <p:sp>
        <p:nvSpPr>
          <p:cNvPr id="757" name="Google Shape;757;p66"/>
          <p:cNvSpPr txBox="1">
            <a:spLocks noGrp="1"/>
          </p:cNvSpPr>
          <p:nvPr>
            <p:ph type="title"/>
          </p:nvPr>
        </p:nvSpPr>
        <p:spPr>
          <a:xfrm>
            <a:off x="311700" y="258650"/>
            <a:ext cx="7225800" cy="123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500">
                <a:solidFill>
                  <a:srgbClr val="6AA84F"/>
                </a:solidFill>
              </a:rPr>
              <a:t>Evaluation:</a:t>
            </a:r>
            <a:r>
              <a:rPr lang="en-GB" sz="3800">
                <a:solidFill>
                  <a:srgbClr val="6AA84F"/>
                </a:solidFill>
              </a:rPr>
              <a:t> </a:t>
            </a:r>
            <a:r>
              <a:rPr lang="en-GB" sz="2900">
                <a:solidFill>
                  <a:srgbClr val="6AA84F"/>
                </a:solidFill>
              </a:rPr>
              <a:t>Media Plan</a:t>
            </a:r>
            <a:endParaRPr sz="2900">
              <a:solidFill>
                <a:srgbClr val="6AA84F"/>
              </a:solidFill>
            </a:endParaRPr>
          </a:p>
          <a:p>
            <a:pPr marL="0" lvl="0" indent="0" algn="l" rtl="0">
              <a:spcBef>
                <a:spcPts val="0"/>
              </a:spcBef>
              <a:spcAft>
                <a:spcPts val="0"/>
              </a:spcAft>
              <a:buNone/>
            </a:pPr>
            <a:endParaRPr sz="3500">
              <a:solidFill>
                <a:srgbClr val="6AA84F"/>
              </a:solidFill>
            </a:endParaRPr>
          </a:p>
        </p:txBody>
      </p:sp>
      <p:grpSp>
        <p:nvGrpSpPr>
          <p:cNvPr id="758" name="Google Shape;758;p66"/>
          <p:cNvGrpSpPr/>
          <p:nvPr/>
        </p:nvGrpSpPr>
        <p:grpSpPr>
          <a:xfrm>
            <a:off x="4379325" y="1523775"/>
            <a:ext cx="3932700" cy="2297150"/>
            <a:chOff x="3617325" y="1295175"/>
            <a:chExt cx="3932700" cy="2297150"/>
          </a:xfrm>
        </p:grpSpPr>
        <p:sp>
          <p:nvSpPr>
            <p:cNvPr id="759" name="Google Shape;759;p66"/>
            <p:cNvSpPr/>
            <p:nvPr/>
          </p:nvSpPr>
          <p:spPr>
            <a:xfrm>
              <a:off x="4957250" y="1295175"/>
              <a:ext cx="1223400" cy="7989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Source Sans Pro"/>
                  <a:ea typeface="Source Sans Pro"/>
                  <a:cs typeface="Source Sans Pro"/>
                  <a:sym typeface="Source Sans Pro"/>
                </a:rPr>
                <a:t>Current Plan</a:t>
              </a:r>
              <a:endParaRPr b="1">
                <a:latin typeface="Source Sans Pro"/>
                <a:ea typeface="Source Sans Pro"/>
                <a:cs typeface="Source Sans Pro"/>
                <a:sym typeface="Source Sans Pro"/>
              </a:endParaRPr>
            </a:p>
          </p:txBody>
        </p:sp>
        <p:sp>
          <p:nvSpPr>
            <p:cNvPr id="760" name="Google Shape;760;p66"/>
            <p:cNvSpPr/>
            <p:nvPr/>
          </p:nvSpPr>
          <p:spPr>
            <a:xfrm>
              <a:off x="3617325" y="2418725"/>
              <a:ext cx="1722900" cy="117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i="1">
                  <a:latin typeface="Montserrat"/>
                  <a:ea typeface="Montserrat"/>
                  <a:cs typeface="Montserrat"/>
                  <a:sym typeface="Montserrat"/>
                </a:rPr>
                <a:t>Sihat </a:t>
              </a:r>
              <a:r>
                <a:rPr lang="en-GB" sz="1900">
                  <a:latin typeface="Montserrat"/>
                  <a:ea typeface="Montserrat"/>
                  <a:cs typeface="Montserrat"/>
                  <a:sym typeface="Montserrat"/>
                </a:rPr>
                <a:t>App</a:t>
              </a:r>
              <a:endParaRPr sz="1900">
                <a:latin typeface="Montserrat"/>
                <a:ea typeface="Montserrat"/>
                <a:cs typeface="Montserrat"/>
                <a:sym typeface="Montserrat"/>
              </a:endParaRPr>
            </a:p>
          </p:txBody>
        </p:sp>
        <p:sp>
          <p:nvSpPr>
            <p:cNvPr id="761" name="Google Shape;761;p66"/>
            <p:cNvSpPr/>
            <p:nvPr/>
          </p:nvSpPr>
          <p:spPr>
            <a:xfrm>
              <a:off x="5827125" y="2418725"/>
              <a:ext cx="1722900" cy="1173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sz="1900">
                  <a:latin typeface="Montserrat"/>
                  <a:ea typeface="Montserrat"/>
                  <a:cs typeface="Montserrat"/>
                  <a:sym typeface="Montserrat"/>
                </a:rPr>
                <a:t>Coupon</a:t>
              </a:r>
              <a:endParaRPr sz="1900">
                <a:latin typeface="Montserrat"/>
                <a:ea typeface="Montserrat"/>
                <a:cs typeface="Montserrat"/>
                <a:sym typeface="Montserrat"/>
              </a:endParaRPr>
            </a:p>
          </p:txBody>
        </p:sp>
        <p:cxnSp>
          <p:nvCxnSpPr>
            <p:cNvPr id="762" name="Google Shape;762;p66"/>
            <p:cNvCxnSpPr>
              <a:stCxn id="759" idx="2"/>
              <a:endCxn id="760" idx="0"/>
            </p:cNvCxnSpPr>
            <p:nvPr/>
          </p:nvCxnSpPr>
          <p:spPr>
            <a:xfrm flipH="1">
              <a:off x="4478750" y="2094075"/>
              <a:ext cx="1090200" cy="324600"/>
            </a:xfrm>
            <a:prstGeom prst="straightConnector1">
              <a:avLst/>
            </a:prstGeom>
            <a:noFill/>
            <a:ln w="9525" cap="flat" cmpd="sng">
              <a:solidFill>
                <a:schemeClr val="dk2"/>
              </a:solidFill>
              <a:prstDash val="solid"/>
              <a:round/>
              <a:headEnd type="none" w="med" len="med"/>
              <a:tailEnd type="stealth" w="med" len="med"/>
            </a:ln>
          </p:spPr>
        </p:cxnSp>
        <p:cxnSp>
          <p:nvCxnSpPr>
            <p:cNvPr id="763" name="Google Shape;763;p66"/>
            <p:cNvCxnSpPr>
              <a:stCxn id="759" idx="2"/>
              <a:endCxn id="761" idx="0"/>
            </p:cNvCxnSpPr>
            <p:nvPr/>
          </p:nvCxnSpPr>
          <p:spPr>
            <a:xfrm>
              <a:off x="5568950" y="2094075"/>
              <a:ext cx="1119600" cy="324600"/>
            </a:xfrm>
            <a:prstGeom prst="straightConnector1">
              <a:avLst/>
            </a:prstGeom>
            <a:noFill/>
            <a:ln w="9525" cap="flat" cmpd="sng">
              <a:solidFill>
                <a:schemeClr val="dk2"/>
              </a:solidFill>
              <a:prstDash val="solid"/>
              <a:round/>
              <a:headEnd type="none" w="med" len="med"/>
              <a:tailEnd type="stealth" w="med" len="med"/>
            </a:ln>
          </p:spPr>
        </p:cxnSp>
      </p:grpSp>
      <p:sp>
        <p:nvSpPr>
          <p:cNvPr id="764" name="Google Shape;764;p66"/>
          <p:cNvSpPr txBox="1"/>
          <p:nvPr/>
        </p:nvSpPr>
        <p:spPr>
          <a:xfrm>
            <a:off x="457750" y="1298925"/>
            <a:ext cx="3196200" cy="29445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600">
                <a:latin typeface="Oxygen Light"/>
                <a:ea typeface="Oxygen Light"/>
                <a:cs typeface="Oxygen Light"/>
                <a:sym typeface="Oxygen Light"/>
              </a:rPr>
              <a:t>To increase adoption of the app and use of coupon:</a:t>
            </a:r>
            <a:endParaRPr sz="1600">
              <a:latin typeface="Oxygen Light"/>
              <a:ea typeface="Oxygen Light"/>
              <a:cs typeface="Oxygen Light"/>
              <a:sym typeface="Oxygen Light"/>
            </a:endParaRPr>
          </a:p>
          <a:p>
            <a:pPr marL="0" lvl="0" indent="0" algn="l" rtl="0">
              <a:lnSpc>
                <a:spcPct val="115000"/>
              </a:lnSpc>
              <a:spcBef>
                <a:spcPts val="0"/>
              </a:spcBef>
              <a:spcAft>
                <a:spcPts val="0"/>
              </a:spcAft>
              <a:buNone/>
            </a:pPr>
            <a:endParaRPr sz="1600">
              <a:latin typeface="Oxygen Light"/>
              <a:ea typeface="Oxygen Light"/>
              <a:cs typeface="Oxygen Light"/>
              <a:sym typeface="Oxygen Light"/>
            </a:endParaRPr>
          </a:p>
          <a:p>
            <a:pPr marL="457200" lvl="0" indent="-330200" algn="l" rtl="0">
              <a:lnSpc>
                <a:spcPct val="115000"/>
              </a:lnSpc>
              <a:spcBef>
                <a:spcPts val="0"/>
              </a:spcBef>
              <a:spcAft>
                <a:spcPts val="0"/>
              </a:spcAft>
              <a:buSzPts val="1600"/>
              <a:buFont typeface="Oxygen Light"/>
              <a:buChar char="●"/>
            </a:pPr>
            <a:r>
              <a:rPr lang="en-GB" sz="1600">
                <a:latin typeface="Oxygen Light"/>
                <a:ea typeface="Oxygen Light"/>
                <a:cs typeface="Oxygen Light"/>
                <a:sym typeface="Oxygen Light"/>
              </a:rPr>
              <a:t>Conduct period of discount for nutritionally healthier goods</a:t>
            </a:r>
            <a:endParaRPr sz="1600">
              <a:latin typeface="Oxygen Light"/>
              <a:ea typeface="Oxygen Light"/>
              <a:cs typeface="Oxygen Light"/>
              <a:sym typeface="Oxygen Light"/>
            </a:endParaRPr>
          </a:p>
          <a:p>
            <a:pPr marL="0" lvl="0" indent="0" algn="l" rtl="0">
              <a:lnSpc>
                <a:spcPct val="115000"/>
              </a:lnSpc>
              <a:spcBef>
                <a:spcPts val="0"/>
              </a:spcBef>
              <a:spcAft>
                <a:spcPts val="0"/>
              </a:spcAft>
              <a:buNone/>
            </a:pPr>
            <a:endParaRPr>
              <a:latin typeface="Oxygen Light"/>
              <a:ea typeface="Oxygen Light"/>
              <a:cs typeface="Oxygen Light"/>
              <a:sym typeface="Oxygen Light"/>
            </a:endParaRPr>
          </a:p>
          <a:p>
            <a:pPr marL="0" lvl="0" indent="0" algn="l" rtl="0">
              <a:lnSpc>
                <a:spcPct val="115000"/>
              </a:lnSpc>
              <a:spcBef>
                <a:spcPts val="0"/>
              </a:spcBef>
              <a:spcAft>
                <a:spcPts val="0"/>
              </a:spcAft>
              <a:buNone/>
            </a:pPr>
            <a:r>
              <a:rPr lang="en-GB" sz="1600" b="1">
                <a:latin typeface="Oxygen"/>
                <a:ea typeface="Oxygen"/>
                <a:cs typeface="Oxygen"/>
                <a:sym typeface="Oxygen"/>
              </a:rPr>
              <a:t>This will generate hype and encourage consumers to adopt our strategy.</a:t>
            </a:r>
            <a:endParaRPr sz="1600" b="1">
              <a:latin typeface="Oxygen"/>
              <a:ea typeface="Oxygen"/>
              <a:cs typeface="Oxygen"/>
              <a:sym typeface="Oxygen"/>
            </a:endParaRPr>
          </a:p>
        </p:txBody>
      </p:sp>
      <p:sp>
        <p:nvSpPr>
          <p:cNvPr id="765" name="Google Shape;765;p66"/>
          <p:cNvSpPr/>
          <p:nvPr/>
        </p:nvSpPr>
        <p:spPr>
          <a:xfrm>
            <a:off x="5909200" y="3071125"/>
            <a:ext cx="416100" cy="973800"/>
          </a:xfrm>
          <a:prstGeom prst="up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6"/>
          <p:cNvSpPr/>
          <p:nvPr/>
        </p:nvSpPr>
        <p:spPr>
          <a:xfrm>
            <a:off x="8119000" y="3071125"/>
            <a:ext cx="416100" cy="973800"/>
          </a:xfrm>
          <a:prstGeom prst="upArrow">
            <a:avLst>
              <a:gd name="adj1" fmla="val 50000"/>
              <a:gd name="adj2"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65"/>
                                        </p:tgtEl>
                                        <p:attrNameLst>
                                          <p:attrName>style.visibility</p:attrName>
                                        </p:attrNameLst>
                                      </p:cBhvr>
                                      <p:to>
                                        <p:strVal val="visible"/>
                                      </p:to>
                                    </p:set>
                                    <p:anim calcmode="lin" valueType="num">
                                      <p:cBhvr additive="base">
                                        <p:cTn id="7" dur="900"/>
                                        <p:tgtEl>
                                          <p:spTgt spid="765"/>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766"/>
                                        </p:tgtEl>
                                        <p:attrNameLst>
                                          <p:attrName>style.visibility</p:attrName>
                                        </p:attrNameLst>
                                      </p:cBhvr>
                                      <p:to>
                                        <p:strVal val="visible"/>
                                      </p:to>
                                    </p:set>
                                    <p:anim calcmode="lin" valueType="num">
                                      <p:cBhvr additive="base">
                                        <p:cTn id="10" dur="900"/>
                                        <p:tgtEl>
                                          <p:spTgt spid="7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0"/>
        <p:cNvGrpSpPr/>
        <p:nvPr/>
      </p:nvGrpSpPr>
      <p:grpSpPr>
        <a:xfrm>
          <a:off x="0" y="0"/>
          <a:ext cx="0" cy="0"/>
          <a:chOff x="0" y="0"/>
          <a:chExt cx="0" cy="0"/>
        </a:xfrm>
      </p:grpSpPr>
      <p:sp>
        <p:nvSpPr>
          <p:cNvPr id="771" name="Google Shape;771;p67"/>
          <p:cNvSpPr txBox="1">
            <a:spLocks noGrp="1"/>
          </p:cNvSpPr>
          <p:nvPr>
            <p:ph type="title" idx="2"/>
          </p:nvPr>
        </p:nvSpPr>
        <p:spPr>
          <a:xfrm>
            <a:off x="2312100" y="1823400"/>
            <a:ext cx="4519800" cy="1851600"/>
          </a:xfrm>
          <a:prstGeom prst="rect">
            <a:avLst/>
          </a:prstGeom>
          <a:ln w="28575" cap="flat" cmpd="sng">
            <a:solidFill>
              <a:srgbClr val="6AA84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None/>
            </a:pPr>
            <a:r>
              <a:rPr lang="en-GB" sz="6000">
                <a:solidFill>
                  <a:srgbClr val="6AA84F"/>
                </a:solidFill>
              </a:rPr>
              <a:t>Future Works</a:t>
            </a:r>
            <a:endParaRPr sz="6000">
              <a:solidFill>
                <a:srgbClr val="6AA84F"/>
              </a:solidFill>
            </a:endParaRPr>
          </a:p>
        </p:txBody>
      </p:sp>
      <p:sp>
        <p:nvSpPr>
          <p:cNvPr id="772" name="Google Shape;772;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46</a:t>
            </a:fld>
            <a:endParaRPr/>
          </a:p>
        </p:txBody>
      </p:sp>
      <p:pic>
        <p:nvPicPr>
          <p:cNvPr id="773" name="Google Shape;773;p67"/>
          <p:cNvPicPr preferRelativeResize="0"/>
          <p:nvPr/>
        </p:nvPicPr>
        <p:blipFill>
          <a:blip r:embed="rId3">
            <a:alphaModFix/>
          </a:blip>
          <a:stretch>
            <a:fillRect/>
          </a:stretch>
        </p:blipFill>
        <p:spPr>
          <a:xfrm rot="2221433">
            <a:off x="-10246" y="1846511"/>
            <a:ext cx="1649503" cy="3463424"/>
          </a:xfrm>
          <a:prstGeom prst="rect">
            <a:avLst/>
          </a:prstGeom>
          <a:noFill/>
          <a:ln>
            <a:noFill/>
          </a:ln>
        </p:spPr>
      </p:pic>
      <p:pic>
        <p:nvPicPr>
          <p:cNvPr id="774" name="Google Shape;774;p67"/>
          <p:cNvPicPr preferRelativeResize="0"/>
          <p:nvPr/>
        </p:nvPicPr>
        <p:blipFill>
          <a:blip r:embed="rId4">
            <a:alphaModFix/>
          </a:blip>
          <a:stretch>
            <a:fillRect/>
          </a:stretch>
        </p:blipFill>
        <p:spPr>
          <a:xfrm>
            <a:off x="1183023" y="3954975"/>
            <a:ext cx="1374378" cy="1260050"/>
          </a:xfrm>
          <a:prstGeom prst="rect">
            <a:avLst/>
          </a:prstGeom>
          <a:noFill/>
          <a:ln>
            <a:noFill/>
          </a:ln>
        </p:spPr>
      </p:pic>
      <p:pic>
        <p:nvPicPr>
          <p:cNvPr id="775" name="Google Shape;775;p67"/>
          <p:cNvPicPr preferRelativeResize="0"/>
          <p:nvPr/>
        </p:nvPicPr>
        <p:blipFill>
          <a:blip r:embed="rId5">
            <a:alphaModFix/>
          </a:blip>
          <a:stretch>
            <a:fillRect/>
          </a:stretch>
        </p:blipFill>
        <p:spPr>
          <a:xfrm rot="2369999">
            <a:off x="515588" y="4212270"/>
            <a:ext cx="977225" cy="991905"/>
          </a:xfrm>
          <a:prstGeom prst="rect">
            <a:avLst/>
          </a:prstGeom>
          <a:noFill/>
          <a:ln>
            <a:noFill/>
          </a:ln>
        </p:spPr>
      </p:pic>
      <p:pic>
        <p:nvPicPr>
          <p:cNvPr id="776" name="Google Shape;776;p67"/>
          <p:cNvPicPr preferRelativeResize="0"/>
          <p:nvPr/>
        </p:nvPicPr>
        <p:blipFill>
          <a:blip r:embed="rId6">
            <a:alphaModFix/>
          </a:blip>
          <a:stretch>
            <a:fillRect/>
          </a:stretch>
        </p:blipFill>
        <p:spPr>
          <a:xfrm>
            <a:off x="-120523" y="1435815"/>
            <a:ext cx="1109925" cy="1323560"/>
          </a:xfrm>
          <a:prstGeom prst="rect">
            <a:avLst/>
          </a:prstGeom>
          <a:noFill/>
          <a:ln>
            <a:noFill/>
          </a:ln>
        </p:spPr>
      </p:pic>
      <p:pic>
        <p:nvPicPr>
          <p:cNvPr id="777" name="Google Shape;777;p67"/>
          <p:cNvPicPr preferRelativeResize="0"/>
          <p:nvPr/>
        </p:nvPicPr>
        <p:blipFill>
          <a:blip r:embed="rId7">
            <a:alphaModFix/>
          </a:blip>
          <a:stretch>
            <a:fillRect/>
          </a:stretch>
        </p:blipFill>
        <p:spPr>
          <a:xfrm>
            <a:off x="7221575" y="0"/>
            <a:ext cx="1998375" cy="3157801"/>
          </a:xfrm>
          <a:prstGeom prst="rect">
            <a:avLst/>
          </a:prstGeom>
          <a:noFill/>
          <a:ln>
            <a:noFill/>
          </a:ln>
        </p:spPr>
      </p:pic>
      <p:pic>
        <p:nvPicPr>
          <p:cNvPr id="778" name="Google Shape;778;p67"/>
          <p:cNvPicPr preferRelativeResize="0"/>
          <p:nvPr/>
        </p:nvPicPr>
        <p:blipFill>
          <a:blip r:embed="rId8">
            <a:alphaModFix/>
          </a:blip>
          <a:stretch>
            <a:fillRect/>
          </a:stretch>
        </p:blipFill>
        <p:spPr>
          <a:xfrm>
            <a:off x="8179745" y="2643400"/>
            <a:ext cx="1109925" cy="1260051"/>
          </a:xfrm>
          <a:prstGeom prst="rect">
            <a:avLst/>
          </a:prstGeom>
          <a:noFill/>
          <a:ln>
            <a:noFill/>
          </a:ln>
        </p:spPr>
      </p:pic>
      <p:pic>
        <p:nvPicPr>
          <p:cNvPr id="779" name="Google Shape;779;p67"/>
          <p:cNvPicPr preferRelativeResize="0"/>
          <p:nvPr/>
        </p:nvPicPr>
        <p:blipFill>
          <a:blip r:embed="rId9">
            <a:alphaModFix/>
          </a:blip>
          <a:stretch>
            <a:fillRect/>
          </a:stretch>
        </p:blipFill>
        <p:spPr>
          <a:xfrm rot="-10655035">
            <a:off x="7066130" y="-826565"/>
            <a:ext cx="2500839" cy="247189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3"/>
        <p:cNvGrpSpPr/>
        <p:nvPr/>
      </p:nvGrpSpPr>
      <p:grpSpPr>
        <a:xfrm>
          <a:off x="0" y="0"/>
          <a:ext cx="0" cy="0"/>
          <a:chOff x="0" y="0"/>
          <a:chExt cx="0" cy="0"/>
        </a:xfrm>
      </p:grpSpPr>
      <p:sp>
        <p:nvSpPr>
          <p:cNvPr id="784" name="Google Shape;784;p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47</a:t>
            </a:fld>
            <a:endParaRPr/>
          </a:p>
        </p:txBody>
      </p:sp>
      <p:sp>
        <p:nvSpPr>
          <p:cNvPr id="785" name="Google Shape;785;p68"/>
          <p:cNvSpPr txBox="1">
            <a:spLocks noGrp="1"/>
          </p:cNvSpPr>
          <p:nvPr>
            <p:ph type="title"/>
          </p:nvPr>
        </p:nvSpPr>
        <p:spPr>
          <a:xfrm>
            <a:off x="311700" y="30050"/>
            <a:ext cx="7225800" cy="105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500">
                <a:solidFill>
                  <a:srgbClr val="6AA84F"/>
                </a:solidFill>
              </a:rPr>
              <a:t>Future Works:</a:t>
            </a:r>
            <a:r>
              <a:rPr lang="en-GB" sz="3800">
                <a:solidFill>
                  <a:srgbClr val="6AA84F"/>
                </a:solidFill>
              </a:rPr>
              <a:t> </a:t>
            </a:r>
            <a:endParaRPr sz="3800">
              <a:solidFill>
                <a:srgbClr val="6AA84F"/>
              </a:solidFill>
            </a:endParaRPr>
          </a:p>
          <a:p>
            <a:pPr marL="0" lvl="0" indent="0" algn="l" rtl="0">
              <a:spcBef>
                <a:spcPts val="0"/>
              </a:spcBef>
              <a:spcAft>
                <a:spcPts val="0"/>
              </a:spcAft>
              <a:buClr>
                <a:schemeClr val="dk1"/>
              </a:buClr>
              <a:buSzPts val="1100"/>
              <a:buFont typeface="Arial"/>
              <a:buNone/>
            </a:pPr>
            <a:r>
              <a:rPr lang="en-GB" sz="2900">
                <a:solidFill>
                  <a:srgbClr val="6AA84F"/>
                </a:solidFill>
              </a:rPr>
              <a:t>Scalability of Recommender System</a:t>
            </a:r>
            <a:endParaRPr sz="2900">
              <a:solidFill>
                <a:srgbClr val="6AA84F"/>
              </a:solidFill>
            </a:endParaRPr>
          </a:p>
          <a:p>
            <a:pPr marL="0" lvl="0" indent="0" algn="l" rtl="0">
              <a:spcBef>
                <a:spcPts val="0"/>
              </a:spcBef>
              <a:spcAft>
                <a:spcPts val="0"/>
              </a:spcAft>
              <a:buNone/>
            </a:pPr>
            <a:endParaRPr sz="3800">
              <a:solidFill>
                <a:srgbClr val="6AA84F"/>
              </a:solidFill>
            </a:endParaRPr>
          </a:p>
        </p:txBody>
      </p:sp>
      <p:grpSp>
        <p:nvGrpSpPr>
          <p:cNvPr id="786" name="Google Shape;786;p68"/>
          <p:cNvGrpSpPr/>
          <p:nvPr/>
        </p:nvGrpSpPr>
        <p:grpSpPr>
          <a:xfrm>
            <a:off x="390195" y="1422525"/>
            <a:ext cx="3559505" cy="2803800"/>
            <a:chOff x="390195" y="1270125"/>
            <a:chExt cx="3559505" cy="2803800"/>
          </a:xfrm>
        </p:grpSpPr>
        <p:sp>
          <p:nvSpPr>
            <p:cNvPr id="787" name="Google Shape;787;p68"/>
            <p:cNvSpPr/>
            <p:nvPr/>
          </p:nvSpPr>
          <p:spPr>
            <a:xfrm>
              <a:off x="390200" y="1270125"/>
              <a:ext cx="3559500" cy="140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a:ea typeface="Roboto"/>
                  <a:cs typeface="Roboto"/>
                  <a:sym typeface="Roboto"/>
                </a:rPr>
                <a:t>Currently</a:t>
              </a:r>
              <a:endParaRPr b="1">
                <a:latin typeface="Roboto"/>
                <a:ea typeface="Roboto"/>
                <a:cs typeface="Roboto"/>
                <a:sym typeface="Roboto"/>
              </a:endParaRPr>
            </a:p>
            <a:p>
              <a:pPr marL="0" lvl="0" indent="0" algn="ctr" rtl="0">
                <a:spcBef>
                  <a:spcPts val="0"/>
                </a:spcBef>
                <a:spcAft>
                  <a:spcPts val="0"/>
                </a:spcAft>
                <a:buNone/>
              </a:pPr>
              <a:endParaRPr sz="1200" b="1">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GB" sz="1200">
                  <a:latin typeface="Roboto"/>
                  <a:ea typeface="Roboto"/>
                  <a:cs typeface="Roboto"/>
                  <a:sym typeface="Roboto"/>
                </a:rPr>
                <a:t>Only 62 unique items in dataset</a:t>
              </a: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GB" sz="1200">
                  <a:latin typeface="Roboto"/>
                  <a:ea typeface="Roboto"/>
                  <a:cs typeface="Roboto"/>
                  <a:sym typeface="Roboto"/>
                </a:rPr>
                <a:t>Not accurate representation of real world</a:t>
              </a:r>
              <a:endParaRPr sz="1200">
                <a:latin typeface="Roboto"/>
                <a:ea typeface="Roboto"/>
                <a:cs typeface="Roboto"/>
                <a:sym typeface="Roboto"/>
              </a:endParaRPr>
            </a:p>
          </p:txBody>
        </p:sp>
        <p:sp>
          <p:nvSpPr>
            <p:cNvPr id="788" name="Google Shape;788;p68"/>
            <p:cNvSpPr/>
            <p:nvPr/>
          </p:nvSpPr>
          <p:spPr>
            <a:xfrm>
              <a:off x="390195" y="2672025"/>
              <a:ext cx="3559500" cy="1401900"/>
            </a:xfrm>
            <a:prstGeom prst="rect">
              <a:avLst/>
            </a:prstGeom>
            <a:solidFill>
              <a:schemeClr val="accent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a:ea typeface="Roboto"/>
                  <a:cs typeface="Roboto"/>
                  <a:sym typeface="Roboto"/>
                </a:rPr>
                <a:t>Realistically</a:t>
              </a:r>
              <a:endParaRPr b="1">
                <a:latin typeface="Roboto"/>
                <a:ea typeface="Roboto"/>
                <a:cs typeface="Roboto"/>
                <a:sym typeface="Roboto"/>
              </a:endParaRPr>
            </a:p>
            <a:p>
              <a:pPr marL="0" lvl="0" indent="0" algn="ctr" rtl="0">
                <a:spcBef>
                  <a:spcPts val="0"/>
                </a:spcBef>
                <a:spcAft>
                  <a:spcPts val="0"/>
                </a:spcAft>
                <a:buNone/>
              </a:pPr>
              <a:endParaRPr sz="1200" b="1">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GB" sz="1200">
                  <a:latin typeface="Roboto"/>
                  <a:ea typeface="Roboto"/>
                  <a:cs typeface="Roboto"/>
                  <a:sym typeface="Roboto"/>
                </a:rPr>
                <a:t>1,000 to 10,000 unique items in marts</a:t>
              </a:r>
              <a:endParaRPr sz="1200">
                <a:latin typeface="Roboto"/>
                <a:ea typeface="Roboto"/>
                <a:cs typeface="Roboto"/>
                <a:sym typeface="Roboto"/>
              </a:endParaRPr>
            </a:p>
          </p:txBody>
        </p:sp>
      </p:grpSp>
      <p:sp>
        <p:nvSpPr>
          <p:cNvPr id="789" name="Google Shape;789;p68"/>
          <p:cNvSpPr/>
          <p:nvPr/>
        </p:nvSpPr>
        <p:spPr>
          <a:xfrm>
            <a:off x="5042600" y="1558425"/>
            <a:ext cx="3338100" cy="25320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GB" b="1">
                <a:latin typeface="Roboto"/>
                <a:ea typeface="Roboto"/>
                <a:cs typeface="Roboto"/>
                <a:sym typeface="Roboto"/>
              </a:rPr>
              <a:t>Scalable Recommender System</a:t>
            </a:r>
            <a:endParaRPr b="1">
              <a:latin typeface="Roboto"/>
              <a:ea typeface="Roboto"/>
              <a:cs typeface="Roboto"/>
              <a:sym typeface="Roboto"/>
            </a:endParaRPr>
          </a:p>
          <a:p>
            <a:pPr marL="0" lvl="0" indent="0" algn="ctr" rtl="0">
              <a:lnSpc>
                <a:spcPct val="115000"/>
              </a:lnSpc>
              <a:spcBef>
                <a:spcPts val="0"/>
              </a:spcBef>
              <a:spcAft>
                <a:spcPts val="0"/>
              </a:spcAft>
              <a:buNone/>
            </a:pPr>
            <a:endParaRPr>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GB" sz="1200">
                <a:latin typeface="Roboto"/>
                <a:ea typeface="Roboto"/>
                <a:cs typeface="Roboto"/>
                <a:sym typeface="Roboto"/>
              </a:rPr>
              <a:t>Having more items will increase the number of direct substitutes</a:t>
            </a:r>
            <a:br>
              <a:rPr lang="en-GB" sz="1200">
                <a:latin typeface="Roboto"/>
                <a:ea typeface="Roboto"/>
                <a:cs typeface="Roboto"/>
                <a:sym typeface="Roboto"/>
              </a:rPr>
            </a:br>
            <a:endParaRPr sz="1200">
              <a:latin typeface="Roboto"/>
              <a:ea typeface="Roboto"/>
              <a:cs typeface="Roboto"/>
              <a:sym typeface="Roboto"/>
            </a:endParaRPr>
          </a:p>
          <a:p>
            <a:pPr marL="457200" lvl="0" indent="-304800" algn="l" rtl="0">
              <a:lnSpc>
                <a:spcPct val="115000"/>
              </a:lnSpc>
              <a:spcBef>
                <a:spcPts val="0"/>
              </a:spcBef>
              <a:spcAft>
                <a:spcPts val="0"/>
              </a:spcAft>
              <a:buSzPts val="1200"/>
              <a:buFont typeface="Roboto"/>
              <a:buChar char="●"/>
            </a:pPr>
            <a:r>
              <a:rPr lang="en-GB" sz="1200">
                <a:latin typeface="Roboto"/>
                <a:ea typeface="Roboto"/>
                <a:cs typeface="Roboto"/>
                <a:sym typeface="Roboto"/>
              </a:rPr>
              <a:t>More diverse recommendations to users</a:t>
            </a:r>
            <a:endParaRPr sz="1200">
              <a:latin typeface="Roboto"/>
              <a:ea typeface="Roboto"/>
              <a:cs typeface="Roboto"/>
              <a:sym typeface="Roboto"/>
            </a:endParaRPr>
          </a:p>
          <a:p>
            <a:pPr marL="0" lvl="0" indent="0" algn="ctr" rtl="0">
              <a:lnSpc>
                <a:spcPct val="115000"/>
              </a:lnSpc>
              <a:spcBef>
                <a:spcPts val="0"/>
              </a:spcBef>
              <a:spcAft>
                <a:spcPts val="0"/>
              </a:spcAft>
              <a:buNone/>
            </a:pPr>
            <a:endParaRPr sz="1200" b="1">
              <a:latin typeface="Roboto"/>
              <a:ea typeface="Roboto"/>
              <a:cs typeface="Roboto"/>
              <a:sym typeface="Roboto"/>
            </a:endParaRPr>
          </a:p>
          <a:p>
            <a:pPr marL="0" lvl="0" indent="0" algn="ctr" rtl="0">
              <a:lnSpc>
                <a:spcPct val="115000"/>
              </a:lnSpc>
              <a:spcBef>
                <a:spcPts val="0"/>
              </a:spcBef>
              <a:spcAft>
                <a:spcPts val="0"/>
              </a:spcAft>
              <a:buNone/>
            </a:pPr>
            <a:r>
              <a:rPr lang="en-GB" sz="1200" b="1">
                <a:latin typeface="Roboto"/>
                <a:ea typeface="Roboto"/>
                <a:cs typeface="Roboto"/>
                <a:sym typeface="Roboto"/>
              </a:rPr>
              <a:t>Will make more sensible and accurate recommendations.</a:t>
            </a:r>
            <a:endParaRPr sz="1200" b="1">
              <a:latin typeface="Roboto"/>
              <a:ea typeface="Roboto"/>
              <a:cs typeface="Roboto"/>
              <a:sym typeface="Roboto"/>
            </a:endParaRPr>
          </a:p>
          <a:p>
            <a:pPr marL="0" lvl="0" indent="0" algn="ctr" rtl="0">
              <a:lnSpc>
                <a:spcPct val="115000"/>
              </a:lnSpc>
              <a:spcBef>
                <a:spcPts val="0"/>
              </a:spcBef>
              <a:spcAft>
                <a:spcPts val="0"/>
              </a:spcAft>
              <a:buNone/>
            </a:pPr>
            <a:endParaRPr sz="1200">
              <a:latin typeface="Roboto"/>
              <a:ea typeface="Roboto"/>
              <a:cs typeface="Roboto"/>
              <a:sym typeface="Roboto"/>
            </a:endParaRPr>
          </a:p>
        </p:txBody>
      </p:sp>
      <p:cxnSp>
        <p:nvCxnSpPr>
          <p:cNvPr id="790" name="Google Shape;790;p68"/>
          <p:cNvCxnSpPr>
            <a:stCxn id="788" idx="3"/>
            <a:endCxn id="789" idx="1"/>
          </p:cNvCxnSpPr>
          <p:nvPr/>
        </p:nvCxnSpPr>
        <p:spPr>
          <a:xfrm rot="10800000" flipH="1">
            <a:off x="3949695" y="2824275"/>
            <a:ext cx="1092900" cy="7011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791" name="Google Shape;791;p68"/>
          <p:cNvCxnSpPr>
            <a:stCxn id="787" idx="3"/>
            <a:endCxn id="789" idx="1"/>
          </p:cNvCxnSpPr>
          <p:nvPr/>
        </p:nvCxnSpPr>
        <p:spPr>
          <a:xfrm>
            <a:off x="3949700" y="2123475"/>
            <a:ext cx="1092900" cy="701100"/>
          </a:xfrm>
          <a:prstGeom prst="curvedConnector3">
            <a:avLst>
              <a:gd name="adj1" fmla="val 50000"/>
            </a:avLst>
          </a:prstGeom>
          <a:noFill/>
          <a:ln w="9525" cap="flat" cmpd="sng">
            <a:solidFill>
              <a:schemeClr val="dk2"/>
            </a:solidFill>
            <a:prstDash val="solid"/>
            <a:round/>
            <a:headEnd type="none" w="med" len="med"/>
            <a:tailEnd type="triangle" w="med" len="med"/>
          </a:ln>
        </p:spPr>
      </p:cxnSp>
      <p:pic>
        <p:nvPicPr>
          <p:cNvPr id="792" name="Google Shape;792;p68"/>
          <p:cNvPicPr preferRelativeResize="0"/>
          <p:nvPr/>
        </p:nvPicPr>
        <p:blipFill rotWithShape="1">
          <a:blip r:embed="rId3">
            <a:alphaModFix/>
          </a:blip>
          <a:srcRect l="-167" r="6910"/>
          <a:stretch/>
        </p:blipFill>
        <p:spPr>
          <a:xfrm>
            <a:off x="586675" y="1600200"/>
            <a:ext cx="8011274" cy="2222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92"/>
                                        </p:tgtEl>
                                        <p:attrNameLst>
                                          <p:attrName>style.visibility</p:attrName>
                                        </p:attrNameLst>
                                      </p:cBhvr>
                                      <p:to>
                                        <p:strVal val="visible"/>
                                      </p:to>
                                    </p:set>
                                    <p:anim calcmode="lin" valueType="num">
                                      <p:cBhvr additive="base">
                                        <p:cTn id="7" dur="900"/>
                                        <p:tgtEl>
                                          <p:spTgt spid="7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96"/>
        <p:cNvGrpSpPr/>
        <p:nvPr/>
      </p:nvGrpSpPr>
      <p:grpSpPr>
        <a:xfrm>
          <a:off x="0" y="0"/>
          <a:ext cx="0" cy="0"/>
          <a:chOff x="0" y="0"/>
          <a:chExt cx="0" cy="0"/>
        </a:xfrm>
      </p:grpSpPr>
      <p:sp>
        <p:nvSpPr>
          <p:cNvPr id="797" name="Google Shape;797;p69"/>
          <p:cNvSpPr/>
          <p:nvPr/>
        </p:nvSpPr>
        <p:spPr>
          <a:xfrm>
            <a:off x="191233" y="2708529"/>
            <a:ext cx="2243700" cy="2241300"/>
          </a:xfrm>
          <a:prstGeom prst="ellipse">
            <a:avLst/>
          </a:prstGeom>
          <a:solidFill>
            <a:srgbClr val="EA9999">
              <a:alpha val="285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8" name="Google Shape;798;p69"/>
          <p:cNvPicPr preferRelativeResize="0"/>
          <p:nvPr/>
        </p:nvPicPr>
        <p:blipFill>
          <a:blip r:embed="rId3">
            <a:alphaModFix/>
          </a:blip>
          <a:stretch>
            <a:fillRect/>
          </a:stretch>
        </p:blipFill>
        <p:spPr>
          <a:xfrm>
            <a:off x="1250148" y="2888450"/>
            <a:ext cx="1299312" cy="2003005"/>
          </a:xfrm>
          <a:prstGeom prst="rect">
            <a:avLst/>
          </a:prstGeom>
          <a:noFill/>
          <a:ln>
            <a:noFill/>
          </a:ln>
        </p:spPr>
      </p:pic>
      <p:sp>
        <p:nvSpPr>
          <p:cNvPr id="799" name="Google Shape;799;p69"/>
          <p:cNvSpPr txBox="1">
            <a:spLocks noGrp="1"/>
          </p:cNvSpPr>
          <p:nvPr>
            <p:ph type="title"/>
          </p:nvPr>
        </p:nvSpPr>
        <p:spPr>
          <a:xfrm>
            <a:off x="2361450" y="1248825"/>
            <a:ext cx="4421100" cy="1953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6000">
                <a:solidFill>
                  <a:srgbClr val="38761D"/>
                </a:solidFill>
              </a:rPr>
              <a:t>Thank You</a:t>
            </a:r>
            <a:endParaRPr sz="6000">
              <a:solidFill>
                <a:srgbClr val="38761D"/>
              </a:solidFill>
            </a:endParaRPr>
          </a:p>
          <a:p>
            <a:pPr marL="0" lvl="0" indent="0" algn="ctr" rtl="0">
              <a:spcBef>
                <a:spcPts val="0"/>
              </a:spcBef>
              <a:spcAft>
                <a:spcPts val="0"/>
              </a:spcAft>
              <a:buNone/>
            </a:pPr>
            <a:r>
              <a:rPr lang="en-GB" sz="6000">
                <a:solidFill>
                  <a:srgbClr val="38761D"/>
                </a:solidFill>
              </a:rPr>
              <a:t>Q&amp;A</a:t>
            </a:r>
            <a:endParaRPr sz="6000">
              <a:solidFill>
                <a:srgbClr val="38761D"/>
              </a:solidFill>
            </a:endParaRPr>
          </a:p>
        </p:txBody>
      </p:sp>
      <p:pic>
        <p:nvPicPr>
          <p:cNvPr id="800" name="Google Shape;800;p69"/>
          <p:cNvPicPr preferRelativeResize="0"/>
          <p:nvPr/>
        </p:nvPicPr>
        <p:blipFill>
          <a:blip r:embed="rId4">
            <a:alphaModFix/>
          </a:blip>
          <a:stretch>
            <a:fillRect/>
          </a:stretch>
        </p:blipFill>
        <p:spPr>
          <a:xfrm>
            <a:off x="191225" y="2983853"/>
            <a:ext cx="1582008" cy="1690668"/>
          </a:xfrm>
          <a:prstGeom prst="rect">
            <a:avLst/>
          </a:prstGeom>
          <a:noFill/>
          <a:ln>
            <a:noFill/>
          </a:ln>
        </p:spPr>
      </p:pic>
      <p:pic>
        <p:nvPicPr>
          <p:cNvPr id="801" name="Google Shape;801;p69"/>
          <p:cNvPicPr preferRelativeResize="0"/>
          <p:nvPr/>
        </p:nvPicPr>
        <p:blipFill>
          <a:blip r:embed="rId5">
            <a:alphaModFix/>
          </a:blip>
          <a:stretch>
            <a:fillRect/>
          </a:stretch>
        </p:blipFill>
        <p:spPr>
          <a:xfrm>
            <a:off x="982697" y="3092775"/>
            <a:ext cx="834900" cy="1338974"/>
          </a:xfrm>
          <a:prstGeom prst="rect">
            <a:avLst/>
          </a:prstGeom>
          <a:noFill/>
          <a:ln>
            <a:noFill/>
          </a:ln>
        </p:spPr>
      </p:pic>
      <p:pic>
        <p:nvPicPr>
          <p:cNvPr id="802" name="Google Shape;802;p69"/>
          <p:cNvPicPr preferRelativeResize="0"/>
          <p:nvPr/>
        </p:nvPicPr>
        <p:blipFill>
          <a:blip r:embed="rId6">
            <a:alphaModFix/>
          </a:blip>
          <a:stretch>
            <a:fillRect/>
          </a:stretch>
        </p:blipFill>
        <p:spPr>
          <a:xfrm rot="-219529">
            <a:off x="7046900" y="1905800"/>
            <a:ext cx="1998374" cy="3157800"/>
          </a:xfrm>
          <a:prstGeom prst="rect">
            <a:avLst/>
          </a:prstGeom>
          <a:noFill/>
          <a:ln>
            <a:noFill/>
          </a:ln>
        </p:spPr>
      </p:pic>
      <p:sp>
        <p:nvSpPr>
          <p:cNvPr id="803" name="Google Shape;803;p6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48</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Objective  1:  Segmentation</a:t>
            </a:r>
            <a:endParaRPr sz="3800">
              <a:solidFill>
                <a:srgbClr val="6AA84F"/>
              </a:solidFill>
            </a:endParaRPr>
          </a:p>
        </p:txBody>
      </p:sp>
      <p:sp>
        <p:nvSpPr>
          <p:cNvPr id="214" name="Google Shape;214;p26"/>
          <p:cNvSpPr txBox="1">
            <a:spLocks noGrp="1"/>
          </p:cNvSpPr>
          <p:nvPr>
            <p:ph type="body" idx="1"/>
          </p:nvPr>
        </p:nvSpPr>
        <p:spPr>
          <a:xfrm>
            <a:off x="311700" y="1148025"/>
            <a:ext cx="8168400" cy="8442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2000"/>
              <a:t>Important to understand and identify the </a:t>
            </a:r>
            <a:r>
              <a:rPr lang="en-GB" sz="2000" u="sng"/>
              <a:t>different</a:t>
            </a:r>
            <a:r>
              <a:rPr lang="en-GB" sz="2000"/>
              <a:t> consumer segments using the data provided </a:t>
            </a:r>
            <a:endParaRPr b="1">
              <a:latin typeface="Oxygen"/>
              <a:ea typeface="Oxygen"/>
              <a:cs typeface="Oxygen"/>
              <a:sym typeface="Oxygen"/>
            </a:endParaRPr>
          </a:p>
          <a:p>
            <a:pPr marL="0" lvl="0" indent="0" algn="l" rtl="0">
              <a:spcBef>
                <a:spcPts val="0"/>
              </a:spcBef>
              <a:spcAft>
                <a:spcPts val="0"/>
              </a:spcAft>
              <a:buNone/>
            </a:pPr>
            <a:endParaRPr sz="1900" b="1">
              <a:latin typeface="Oxygen"/>
              <a:ea typeface="Oxygen"/>
              <a:cs typeface="Oxygen"/>
              <a:sym typeface="Oxygen"/>
            </a:endParaRPr>
          </a:p>
          <a:p>
            <a:pPr marL="0" lvl="0" indent="0" algn="l" rtl="0">
              <a:spcBef>
                <a:spcPts val="0"/>
              </a:spcBef>
              <a:spcAft>
                <a:spcPts val="1600"/>
              </a:spcAft>
              <a:buNone/>
            </a:pPr>
            <a:endParaRPr/>
          </a:p>
        </p:txBody>
      </p:sp>
      <p:pic>
        <p:nvPicPr>
          <p:cNvPr id="215" name="Google Shape;215;p26"/>
          <p:cNvPicPr preferRelativeResize="0"/>
          <p:nvPr/>
        </p:nvPicPr>
        <p:blipFill>
          <a:blip r:embed="rId3">
            <a:alphaModFix/>
          </a:blip>
          <a:stretch>
            <a:fillRect/>
          </a:stretch>
        </p:blipFill>
        <p:spPr>
          <a:xfrm>
            <a:off x="2949413" y="2286050"/>
            <a:ext cx="844050" cy="844050"/>
          </a:xfrm>
          <a:prstGeom prst="rect">
            <a:avLst/>
          </a:prstGeom>
          <a:noFill/>
          <a:ln>
            <a:noFill/>
          </a:ln>
        </p:spPr>
      </p:pic>
      <p:sp>
        <p:nvSpPr>
          <p:cNvPr id="216" name="Google Shape;21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5</a:t>
            </a:fld>
            <a:endParaRPr/>
          </a:p>
        </p:txBody>
      </p:sp>
      <p:pic>
        <p:nvPicPr>
          <p:cNvPr id="217" name="Google Shape;217;p26"/>
          <p:cNvPicPr preferRelativeResize="0"/>
          <p:nvPr/>
        </p:nvPicPr>
        <p:blipFill>
          <a:blip r:embed="rId4">
            <a:alphaModFix/>
          </a:blip>
          <a:stretch>
            <a:fillRect/>
          </a:stretch>
        </p:blipFill>
        <p:spPr>
          <a:xfrm>
            <a:off x="3857800" y="3521100"/>
            <a:ext cx="714207" cy="572698"/>
          </a:xfrm>
          <a:prstGeom prst="rect">
            <a:avLst/>
          </a:prstGeom>
          <a:noFill/>
          <a:ln>
            <a:noFill/>
          </a:ln>
        </p:spPr>
      </p:pic>
      <p:pic>
        <p:nvPicPr>
          <p:cNvPr id="218" name="Google Shape;218;p26"/>
          <p:cNvPicPr preferRelativeResize="0"/>
          <p:nvPr/>
        </p:nvPicPr>
        <p:blipFill>
          <a:blip r:embed="rId5">
            <a:alphaModFix/>
          </a:blip>
          <a:stretch>
            <a:fillRect/>
          </a:stretch>
        </p:blipFill>
        <p:spPr>
          <a:xfrm>
            <a:off x="3038075" y="3375151"/>
            <a:ext cx="666725" cy="718648"/>
          </a:xfrm>
          <a:prstGeom prst="rect">
            <a:avLst/>
          </a:prstGeom>
          <a:noFill/>
          <a:ln>
            <a:noFill/>
          </a:ln>
        </p:spPr>
      </p:pic>
      <p:sp>
        <p:nvSpPr>
          <p:cNvPr id="219" name="Google Shape;219;p26"/>
          <p:cNvSpPr txBox="1"/>
          <p:nvPr/>
        </p:nvSpPr>
        <p:spPr>
          <a:xfrm>
            <a:off x="386200" y="2308900"/>
            <a:ext cx="3000000" cy="1736100"/>
          </a:xfrm>
          <a:prstGeom prst="rect">
            <a:avLst/>
          </a:prstGeom>
          <a:noFill/>
          <a:ln>
            <a:noFill/>
          </a:ln>
        </p:spPr>
        <p:txBody>
          <a:bodyPr spcFirstLastPara="1" wrap="square" lIns="91425" tIns="91425" rIns="91425" bIns="91425" anchor="t" anchorCtr="0">
            <a:spAutoFit/>
          </a:bodyPr>
          <a:lstStyle/>
          <a:p>
            <a:pPr marL="914400" lvl="0" indent="-342900" algn="l" rtl="0">
              <a:lnSpc>
                <a:spcPct val="115000"/>
              </a:lnSpc>
              <a:spcBef>
                <a:spcPts val="0"/>
              </a:spcBef>
              <a:spcAft>
                <a:spcPts val="0"/>
              </a:spcAft>
              <a:buClr>
                <a:schemeClr val="dk1"/>
              </a:buClr>
              <a:buSzPts val="1800"/>
              <a:buFont typeface="Oxygen"/>
              <a:buAutoNum type="arabicPeriod"/>
            </a:pPr>
            <a:r>
              <a:rPr lang="en-GB" sz="1800" b="1">
                <a:solidFill>
                  <a:schemeClr val="dk1"/>
                </a:solidFill>
                <a:latin typeface="Oxygen"/>
                <a:ea typeface="Oxygen"/>
                <a:cs typeface="Oxygen"/>
                <a:sym typeface="Oxygen"/>
              </a:rPr>
              <a:t>Transaction history</a:t>
            </a:r>
            <a:endParaRPr sz="1800" b="1">
              <a:solidFill>
                <a:schemeClr val="dk1"/>
              </a:solidFill>
              <a:latin typeface="Oxygen"/>
              <a:ea typeface="Oxygen"/>
              <a:cs typeface="Oxygen"/>
              <a:sym typeface="Oxygen"/>
            </a:endParaRPr>
          </a:p>
          <a:p>
            <a:pPr marL="457200" lvl="0" indent="0" algn="l" rtl="0">
              <a:lnSpc>
                <a:spcPct val="115000"/>
              </a:lnSpc>
              <a:spcBef>
                <a:spcPts val="0"/>
              </a:spcBef>
              <a:spcAft>
                <a:spcPts val="0"/>
              </a:spcAft>
              <a:buNone/>
            </a:pPr>
            <a:endParaRPr sz="1800" b="1">
              <a:solidFill>
                <a:schemeClr val="dk1"/>
              </a:solidFill>
              <a:latin typeface="Oxygen"/>
              <a:ea typeface="Oxygen"/>
              <a:cs typeface="Oxygen"/>
              <a:sym typeface="Oxygen"/>
            </a:endParaRPr>
          </a:p>
          <a:p>
            <a:pPr marL="457200" lvl="0" indent="0" algn="l" rtl="0">
              <a:lnSpc>
                <a:spcPct val="115000"/>
              </a:lnSpc>
              <a:spcBef>
                <a:spcPts val="0"/>
              </a:spcBef>
              <a:spcAft>
                <a:spcPts val="0"/>
              </a:spcAft>
              <a:buNone/>
            </a:pPr>
            <a:endParaRPr sz="1800" b="1">
              <a:solidFill>
                <a:schemeClr val="dk1"/>
              </a:solidFill>
              <a:latin typeface="Oxygen"/>
              <a:ea typeface="Oxygen"/>
              <a:cs typeface="Oxygen"/>
              <a:sym typeface="Oxygen"/>
            </a:endParaRPr>
          </a:p>
          <a:p>
            <a:pPr marL="914400" lvl="0" indent="-342900" algn="l" rtl="0">
              <a:lnSpc>
                <a:spcPct val="115000"/>
              </a:lnSpc>
              <a:spcBef>
                <a:spcPts val="0"/>
              </a:spcBef>
              <a:spcAft>
                <a:spcPts val="0"/>
              </a:spcAft>
              <a:buClr>
                <a:schemeClr val="dk1"/>
              </a:buClr>
              <a:buSzPts val="1800"/>
              <a:buFont typeface="Oxygen"/>
              <a:buAutoNum type="arabicPeriod"/>
            </a:pPr>
            <a:r>
              <a:rPr lang="en-GB" sz="1800" b="1">
                <a:solidFill>
                  <a:schemeClr val="dk1"/>
                </a:solidFill>
                <a:latin typeface="Oxygen"/>
                <a:ea typeface="Oxygen"/>
                <a:cs typeface="Oxygen"/>
                <a:sym typeface="Oxygen"/>
              </a:rPr>
              <a:t>Media usage</a:t>
            </a:r>
            <a:endParaRPr/>
          </a:p>
        </p:txBody>
      </p:sp>
      <p:sp>
        <p:nvSpPr>
          <p:cNvPr id="220" name="Google Shape;220;p26"/>
          <p:cNvSpPr txBox="1"/>
          <p:nvPr/>
        </p:nvSpPr>
        <p:spPr>
          <a:xfrm>
            <a:off x="5460050" y="2340900"/>
            <a:ext cx="21429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GB" sz="1800" b="1">
                <a:solidFill>
                  <a:schemeClr val="dk1"/>
                </a:solidFill>
                <a:latin typeface="Oxygen"/>
                <a:ea typeface="Oxygen"/>
                <a:cs typeface="Oxygen"/>
                <a:sym typeface="Oxygen"/>
              </a:rPr>
              <a:t>3.   Demographics</a:t>
            </a:r>
            <a:endParaRPr/>
          </a:p>
        </p:txBody>
      </p:sp>
      <p:pic>
        <p:nvPicPr>
          <p:cNvPr id="221" name="Google Shape;221;p26"/>
          <p:cNvPicPr preferRelativeResize="0"/>
          <p:nvPr/>
        </p:nvPicPr>
        <p:blipFill>
          <a:blip r:embed="rId6">
            <a:alphaModFix/>
          </a:blip>
          <a:stretch>
            <a:fillRect/>
          </a:stretch>
        </p:blipFill>
        <p:spPr>
          <a:xfrm>
            <a:off x="2886238" y="4075125"/>
            <a:ext cx="970400" cy="970400"/>
          </a:xfrm>
          <a:prstGeom prst="rect">
            <a:avLst/>
          </a:prstGeom>
          <a:noFill/>
          <a:ln>
            <a:noFill/>
          </a:ln>
        </p:spPr>
      </p:pic>
      <p:pic>
        <p:nvPicPr>
          <p:cNvPr id="222" name="Google Shape;222;p26"/>
          <p:cNvPicPr preferRelativeResize="0"/>
          <p:nvPr/>
        </p:nvPicPr>
        <p:blipFill>
          <a:blip r:embed="rId7">
            <a:alphaModFix/>
          </a:blip>
          <a:stretch>
            <a:fillRect/>
          </a:stretch>
        </p:blipFill>
        <p:spPr>
          <a:xfrm>
            <a:off x="3857800" y="4177425"/>
            <a:ext cx="714200" cy="714200"/>
          </a:xfrm>
          <a:prstGeom prst="rect">
            <a:avLst/>
          </a:prstGeom>
          <a:noFill/>
          <a:ln>
            <a:noFill/>
          </a:ln>
        </p:spPr>
      </p:pic>
      <p:pic>
        <p:nvPicPr>
          <p:cNvPr id="223" name="Google Shape;223;p26"/>
          <p:cNvPicPr preferRelativeResize="0"/>
          <p:nvPr/>
        </p:nvPicPr>
        <p:blipFill>
          <a:blip r:embed="rId8">
            <a:alphaModFix/>
          </a:blip>
          <a:stretch>
            <a:fillRect/>
          </a:stretch>
        </p:blipFill>
        <p:spPr>
          <a:xfrm>
            <a:off x="6015925" y="2973875"/>
            <a:ext cx="1330401" cy="13472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7"/>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Objective  2:  Selection</a:t>
            </a:r>
            <a:endParaRPr sz="3800">
              <a:solidFill>
                <a:srgbClr val="6AA84F"/>
              </a:solidFill>
            </a:endParaRPr>
          </a:p>
        </p:txBody>
      </p:sp>
      <p:sp>
        <p:nvSpPr>
          <p:cNvPr id="229" name="Google Shape;229;p27"/>
          <p:cNvSpPr txBox="1">
            <a:spLocks noGrp="1"/>
          </p:cNvSpPr>
          <p:nvPr>
            <p:ph type="body" idx="1"/>
          </p:nvPr>
        </p:nvSpPr>
        <p:spPr>
          <a:xfrm>
            <a:off x="311700" y="1184550"/>
            <a:ext cx="8168400" cy="10005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GB" sz="2000">
                <a:solidFill>
                  <a:srgbClr val="000000"/>
                </a:solidFill>
              </a:rPr>
              <a:t>We also want to identify suitable media channels to maximize our campaign’s media outreach </a:t>
            </a:r>
            <a:endParaRPr sz="2000">
              <a:solidFill>
                <a:srgbClr val="000000"/>
              </a:solidFill>
            </a:endParaRPr>
          </a:p>
          <a:p>
            <a:pPr marL="0" lvl="0" indent="0" algn="l" rtl="0">
              <a:lnSpc>
                <a:spcPct val="100000"/>
              </a:lnSpc>
              <a:spcBef>
                <a:spcPts val="0"/>
              </a:spcBef>
              <a:spcAft>
                <a:spcPts val="0"/>
              </a:spcAft>
              <a:buNone/>
            </a:pPr>
            <a:endParaRPr sz="100">
              <a:solidFill>
                <a:srgbClr val="000000"/>
              </a:solidFill>
            </a:endParaRPr>
          </a:p>
          <a:p>
            <a:pPr marL="0" lvl="0" indent="0" algn="l" rtl="0">
              <a:lnSpc>
                <a:spcPct val="100000"/>
              </a:lnSpc>
              <a:spcBef>
                <a:spcPts val="0"/>
              </a:spcBef>
              <a:spcAft>
                <a:spcPts val="0"/>
              </a:spcAft>
              <a:buNone/>
            </a:pPr>
            <a:endParaRPr sz="2000">
              <a:solidFill>
                <a:srgbClr val="000000"/>
              </a:solidFill>
            </a:endParaRPr>
          </a:p>
          <a:p>
            <a:pPr marL="0" lvl="0" indent="0" algn="l" rtl="0">
              <a:lnSpc>
                <a:spcPct val="115000"/>
              </a:lnSpc>
              <a:spcBef>
                <a:spcPts val="0"/>
              </a:spcBef>
              <a:spcAft>
                <a:spcPts val="0"/>
              </a:spcAft>
              <a:buNone/>
            </a:pPr>
            <a:endParaRPr>
              <a:solidFill>
                <a:srgbClr val="000000"/>
              </a:solidFill>
            </a:endParaRPr>
          </a:p>
          <a:p>
            <a:pPr marL="457200" lvl="0" indent="0" algn="l" rtl="0">
              <a:lnSpc>
                <a:spcPct val="115000"/>
              </a:lnSpc>
              <a:spcBef>
                <a:spcPts val="0"/>
              </a:spcBef>
              <a:spcAft>
                <a:spcPts val="0"/>
              </a:spcAft>
              <a:buNone/>
            </a:pPr>
            <a:endParaRPr sz="1900" b="1">
              <a:latin typeface="Oxygen"/>
              <a:ea typeface="Oxygen"/>
              <a:cs typeface="Oxygen"/>
              <a:sym typeface="Oxygen"/>
            </a:endParaRPr>
          </a:p>
          <a:p>
            <a:pPr marL="0" lvl="0" indent="0" algn="l" rtl="0">
              <a:spcBef>
                <a:spcPts val="0"/>
              </a:spcBef>
              <a:spcAft>
                <a:spcPts val="1600"/>
              </a:spcAft>
              <a:buNone/>
            </a:pPr>
            <a:endParaRPr/>
          </a:p>
        </p:txBody>
      </p:sp>
      <p:sp>
        <p:nvSpPr>
          <p:cNvPr id="230" name="Google Shape;230;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6</a:t>
            </a:fld>
            <a:endParaRPr/>
          </a:p>
        </p:txBody>
      </p:sp>
      <p:sp>
        <p:nvSpPr>
          <p:cNvPr id="231" name="Google Shape;231;p27"/>
          <p:cNvSpPr txBox="1"/>
          <p:nvPr/>
        </p:nvSpPr>
        <p:spPr>
          <a:xfrm>
            <a:off x="315600" y="2425288"/>
            <a:ext cx="8160600" cy="2311800"/>
          </a:xfrm>
          <a:prstGeom prst="rect">
            <a:avLst/>
          </a:prstGeom>
          <a:noFill/>
          <a:ln>
            <a:noFill/>
          </a:ln>
        </p:spPr>
        <p:txBody>
          <a:bodyPr spcFirstLastPara="1" wrap="square" lIns="91425" tIns="91425" rIns="91425" bIns="91425" anchor="t" anchorCtr="0">
            <a:spAutoFit/>
          </a:bodyPr>
          <a:lstStyle/>
          <a:p>
            <a:pPr marL="914400" lvl="0" indent="-342900" algn="l" rtl="0">
              <a:lnSpc>
                <a:spcPct val="115000"/>
              </a:lnSpc>
              <a:spcBef>
                <a:spcPts val="0"/>
              </a:spcBef>
              <a:spcAft>
                <a:spcPts val="0"/>
              </a:spcAft>
              <a:buClr>
                <a:schemeClr val="dk1"/>
              </a:buClr>
              <a:buSzPts val="1800"/>
              <a:buFont typeface="Oxygen Light"/>
              <a:buAutoNum type="arabicPeriod"/>
            </a:pPr>
            <a:r>
              <a:rPr lang="en-GB" sz="1800" b="1">
                <a:solidFill>
                  <a:schemeClr val="dk1"/>
                </a:solidFill>
                <a:latin typeface="Oxygen"/>
                <a:ea typeface="Oxygen"/>
                <a:cs typeface="Oxygen"/>
                <a:sym typeface="Oxygen"/>
              </a:rPr>
              <a:t>When</a:t>
            </a:r>
            <a:r>
              <a:rPr lang="en-GB" sz="1800">
                <a:solidFill>
                  <a:schemeClr val="dk1"/>
                </a:solidFill>
                <a:latin typeface="Oxygen Light"/>
                <a:ea typeface="Oxygen Light"/>
                <a:cs typeface="Oxygen Light"/>
                <a:sym typeface="Oxygen Light"/>
              </a:rPr>
              <a:t>  —  Is there an </a:t>
            </a:r>
            <a:r>
              <a:rPr lang="en-GB" sz="1800" u="sng">
                <a:solidFill>
                  <a:schemeClr val="dk1"/>
                </a:solidFill>
                <a:latin typeface="Oxygen Light"/>
                <a:ea typeface="Oxygen Light"/>
                <a:cs typeface="Oxygen Light"/>
                <a:sym typeface="Oxygen Light"/>
              </a:rPr>
              <a:t>optimal</a:t>
            </a:r>
            <a:r>
              <a:rPr lang="en-GB" sz="1800">
                <a:solidFill>
                  <a:schemeClr val="dk1"/>
                </a:solidFill>
                <a:latin typeface="Oxygen Light"/>
                <a:ea typeface="Oxygen Light"/>
                <a:cs typeface="Oxygen Light"/>
                <a:sym typeface="Oxygen Light"/>
              </a:rPr>
              <a:t> time?</a:t>
            </a:r>
            <a:endParaRPr sz="1800">
              <a:solidFill>
                <a:schemeClr val="dk1"/>
              </a:solidFill>
              <a:latin typeface="Oxygen Light"/>
              <a:ea typeface="Oxygen Light"/>
              <a:cs typeface="Oxygen Light"/>
              <a:sym typeface="Oxygen Light"/>
            </a:endParaRPr>
          </a:p>
          <a:p>
            <a:pPr marL="0" lvl="0" indent="0" algn="l" rtl="0">
              <a:lnSpc>
                <a:spcPct val="115000"/>
              </a:lnSpc>
              <a:spcBef>
                <a:spcPts val="0"/>
              </a:spcBef>
              <a:spcAft>
                <a:spcPts val="0"/>
              </a:spcAft>
              <a:buNone/>
            </a:pPr>
            <a:endParaRPr sz="1800">
              <a:solidFill>
                <a:schemeClr val="dk1"/>
              </a:solidFill>
              <a:latin typeface="Oxygen Light"/>
              <a:ea typeface="Oxygen Light"/>
              <a:cs typeface="Oxygen Light"/>
              <a:sym typeface="Oxygen Light"/>
            </a:endParaRPr>
          </a:p>
          <a:p>
            <a:pPr marL="0" lvl="0" indent="0" algn="l" rtl="0">
              <a:lnSpc>
                <a:spcPct val="115000"/>
              </a:lnSpc>
              <a:spcBef>
                <a:spcPts val="0"/>
              </a:spcBef>
              <a:spcAft>
                <a:spcPts val="0"/>
              </a:spcAft>
              <a:buNone/>
            </a:pPr>
            <a:endParaRPr sz="1800">
              <a:solidFill>
                <a:schemeClr val="dk1"/>
              </a:solidFill>
              <a:latin typeface="Oxygen Light"/>
              <a:ea typeface="Oxygen Light"/>
              <a:cs typeface="Oxygen Light"/>
              <a:sym typeface="Oxygen Light"/>
            </a:endParaRPr>
          </a:p>
          <a:p>
            <a:pPr marL="914400" lvl="0" indent="-342900" algn="l" rtl="0">
              <a:lnSpc>
                <a:spcPct val="115000"/>
              </a:lnSpc>
              <a:spcBef>
                <a:spcPts val="0"/>
              </a:spcBef>
              <a:spcAft>
                <a:spcPts val="0"/>
              </a:spcAft>
              <a:buClr>
                <a:schemeClr val="dk1"/>
              </a:buClr>
              <a:buSzPts val="1800"/>
              <a:buFont typeface="Oxygen Light"/>
              <a:buAutoNum type="arabicPeriod"/>
            </a:pPr>
            <a:r>
              <a:rPr lang="en-GB" sz="1800" b="1">
                <a:solidFill>
                  <a:schemeClr val="dk1"/>
                </a:solidFill>
                <a:latin typeface="Oxygen"/>
                <a:ea typeface="Oxygen"/>
                <a:cs typeface="Oxygen"/>
                <a:sym typeface="Oxygen"/>
              </a:rPr>
              <a:t>Where</a:t>
            </a:r>
            <a:r>
              <a:rPr lang="en-GB" sz="1800">
                <a:solidFill>
                  <a:schemeClr val="dk1"/>
                </a:solidFill>
                <a:latin typeface="Oxygen Light"/>
                <a:ea typeface="Oxygen Light"/>
                <a:cs typeface="Oxygen Light"/>
                <a:sym typeface="Oxygen Light"/>
              </a:rPr>
              <a:t>  —  Media platform with the </a:t>
            </a:r>
            <a:r>
              <a:rPr lang="en-GB" sz="1800" u="sng">
                <a:solidFill>
                  <a:schemeClr val="dk1"/>
                </a:solidFill>
                <a:latin typeface="Oxygen Light"/>
                <a:ea typeface="Oxygen Light"/>
                <a:cs typeface="Oxygen Light"/>
                <a:sym typeface="Oxygen Light"/>
              </a:rPr>
              <a:t>highest penetration</a:t>
            </a:r>
            <a:r>
              <a:rPr lang="en-GB" sz="1800">
                <a:solidFill>
                  <a:schemeClr val="dk1"/>
                </a:solidFill>
                <a:latin typeface="Oxygen Light"/>
                <a:ea typeface="Oxygen Light"/>
                <a:cs typeface="Oxygen Light"/>
                <a:sym typeface="Oxygen Light"/>
              </a:rPr>
              <a:t>?</a:t>
            </a:r>
            <a:endParaRPr sz="1800">
              <a:solidFill>
                <a:schemeClr val="dk1"/>
              </a:solidFill>
              <a:latin typeface="Oxygen Light"/>
              <a:ea typeface="Oxygen Light"/>
              <a:cs typeface="Oxygen Light"/>
              <a:sym typeface="Oxygen Light"/>
            </a:endParaRPr>
          </a:p>
          <a:p>
            <a:pPr marL="914400" lvl="0" indent="0" algn="l" rtl="0">
              <a:lnSpc>
                <a:spcPct val="115000"/>
              </a:lnSpc>
              <a:spcBef>
                <a:spcPts val="0"/>
              </a:spcBef>
              <a:spcAft>
                <a:spcPts val="0"/>
              </a:spcAft>
              <a:buNone/>
            </a:pPr>
            <a:endParaRPr sz="1800">
              <a:solidFill>
                <a:schemeClr val="dk1"/>
              </a:solidFill>
              <a:latin typeface="Oxygen Light"/>
              <a:ea typeface="Oxygen Light"/>
              <a:cs typeface="Oxygen Light"/>
              <a:sym typeface="Oxygen Light"/>
            </a:endParaRPr>
          </a:p>
          <a:p>
            <a:pPr marL="914400" lvl="0" indent="0" algn="l" rtl="0">
              <a:lnSpc>
                <a:spcPct val="115000"/>
              </a:lnSpc>
              <a:spcBef>
                <a:spcPts val="0"/>
              </a:spcBef>
              <a:spcAft>
                <a:spcPts val="0"/>
              </a:spcAft>
              <a:buNone/>
            </a:pPr>
            <a:endParaRPr sz="1800">
              <a:solidFill>
                <a:schemeClr val="dk1"/>
              </a:solidFill>
              <a:latin typeface="Oxygen Light"/>
              <a:ea typeface="Oxygen Light"/>
              <a:cs typeface="Oxygen Light"/>
              <a:sym typeface="Oxygen Light"/>
            </a:endParaRPr>
          </a:p>
          <a:p>
            <a:pPr marL="914400" lvl="0" indent="0" algn="l" rtl="0">
              <a:lnSpc>
                <a:spcPct val="115000"/>
              </a:lnSpc>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8"/>
          <p:cNvSpPr txBox="1">
            <a:spLocks noGrp="1"/>
          </p:cNvSpPr>
          <p:nvPr>
            <p:ph type="body" idx="1"/>
          </p:nvPr>
        </p:nvSpPr>
        <p:spPr>
          <a:xfrm>
            <a:off x="311700" y="1165775"/>
            <a:ext cx="8520600" cy="315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We want to encourage and incentivise the different customer segments to</a:t>
            </a:r>
            <a:endParaRPr sz="2000"/>
          </a:p>
          <a:p>
            <a:pPr marL="0" lvl="0" indent="0" algn="l" rtl="0">
              <a:spcBef>
                <a:spcPts val="1600"/>
              </a:spcBef>
              <a:spcAft>
                <a:spcPts val="0"/>
              </a:spcAft>
              <a:buNone/>
            </a:pPr>
            <a:endParaRPr sz="2000"/>
          </a:p>
          <a:p>
            <a:pPr marL="457200" lvl="0" indent="-355600" algn="l" rtl="0">
              <a:spcBef>
                <a:spcPts val="1600"/>
              </a:spcBef>
              <a:spcAft>
                <a:spcPts val="0"/>
              </a:spcAft>
              <a:buSzPts val="2000"/>
              <a:buAutoNum type="arabicPeriod"/>
            </a:pPr>
            <a:r>
              <a:rPr lang="en-GB" sz="2000"/>
              <a:t> Try </a:t>
            </a:r>
            <a:r>
              <a:rPr lang="en-GB" sz="2000" b="1">
                <a:latin typeface="Oxygen"/>
                <a:ea typeface="Oxygen"/>
                <a:cs typeface="Oxygen"/>
                <a:sym typeface="Oxygen"/>
              </a:rPr>
              <a:t>healthier</a:t>
            </a:r>
            <a:r>
              <a:rPr lang="en-GB" sz="2000"/>
              <a:t> alternatives </a:t>
            </a:r>
            <a:endParaRPr sz="2000"/>
          </a:p>
          <a:p>
            <a:pPr marL="457200" lvl="0" indent="0" algn="l" rtl="0">
              <a:spcBef>
                <a:spcPts val="1600"/>
              </a:spcBef>
              <a:spcAft>
                <a:spcPts val="0"/>
              </a:spcAft>
              <a:buNone/>
            </a:pPr>
            <a:endParaRPr sz="2000"/>
          </a:p>
          <a:p>
            <a:pPr marL="457200" lvl="0" indent="-355600" algn="l" rtl="0">
              <a:spcBef>
                <a:spcPts val="1600"/>
              </a:spcBef>
              <a:spcAft>
                <a:spcPts val="0"/>
              </a:spcAft>
              <a:buSzPts val="2000"/>
              <a:buAutoNum type="arabicPeriod"/>
            </a:pPr>
            <a:r>
              <a:rPr lang="en-GB" sz="2000" b="1">
                <a:latin typeface="Oxygen"/>
                <a:ea typeface="Oxygen"/>
                <a:cs typeface="Oxygen"/>
                <a:sym typeface="Oxygen"/>
              </a:rPr>
              <a:t>Maintain</a:t>
            </a:r>
            <a:r>
              <a:rPr lang="en-GB" sz="2000"/>
              <a:t> healthy eating habits</a:t>
            </a:r>
            <a:endParaRPr sz="2000"/>
          </a:p>
        </p:txBody>
      </p:sp>
      <p:sp>
        <p:nvSpPr>
          <p:cNvPr id="237" name="Google Shape;237;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7</a:t>
            </a:fld>
            <a:endParaRPr/>
          </a:p>
        </p:txBody>
      </p:sp>
      <p:pic>
        <p:nvPicPr>
          <p:cNvPr id="238" name="Google Shape;238;p28"/>
          <p:cNvPicPr preferRelativeResize="0"/>
          <p:nvPr/>
        </p:nvPicPr>
        <p:blipFill>
          <a:blip r:embed="rId3">
            <a:alphaModFix/>
          </a:blip>
          <a:stretch>
            <a:fillRect/>
          </a:stretch>
        </p:blipFill>
        <p:spPr>
          <a:xfrm>
            <a:off x="5967542" y="2220650"/>
            <a:ext cx="2072166" cy="2266950"/>
          </a:xfrm>
          <a:prstGeom prst="rect">
            <a:avLst/>
          </a:prstGeom>
          <a:noFill/>
          <a:ln>
            <a:noFill/>
          </a:ln>
        </p:spPr>
      </p:pic>
      <p:sp>
        <p:nvSpPr>
          <p:cNvPr id="239" name="Google Shape;239;p28"/>
          <p:cNvSpPr txBox="1">
            <a:spLocks noGrp="1"/>
          </p:cNvSpPr>
          <p:nvPr>
            <p:ph type="title"/>
          </p:nvPr>
        </p:nvSpPr>
        <p:spPr>
          <a:xfrm>
            <a:off x="311700" y="2586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3800">
                <a:solidFill>
                  <a:srgbClr val="6AA84F"/>
                </a:solidFill>
              </a:rPr>
              <a:t>Objective  3:  Incentivisation</a:t>
            </a:r>
            <a:endParaRPr sz="3800">
              <a:solidFill>
                <a:srgbClr val="6AA84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29"/>
          <p:cNvSpPr txBox="1">
            <a:spLocks noGrp="1"/>
          </p:cNvSpPr>
          <p:nvPr>
            <p:ph type="title" idx="2"/>
          </p:nvPr>
        </p:nvSpPr>
        <p:spPr>
          <a:xfrm>
            <a:off x="2030850" y="1536750"/>
            <a:ext cx="5082300" cy="2070000"/>
          </a:xfrm>
          <a:prstGeom prst="rect">
            <a:avLst/>
          </a:prstGeom>
          <a:ln w="28575" cap="flat" cmpd="sng">
            <a:solidFill>
              <a:srgbClr val="6AA84F"/>
            </a:solidFill>
            <a:prstDash val="solid"/>
            <a:round/>
            <a:headEnd type="none" w="sm" len="sm"/>
            <a:tailEnd type="none" w="sm" len="sm"/>
          </a:ln>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GB" sz="6000">
                <a:solidFill>
                  <a:srgbClr val="6AA84F"/>
                </a:solidFill>
              </a:rPr>
              <a:t>Exploratory Data Analysis</a:t>
            </a:r>
            <a:endParaRPr sz="6000" b="1">
              <a:solidFill>
                <a:srgbClr val="6AA84F"/>
              </a:solidFill>
            </a:endParaRPr>
          </a:p>
        </p:txBody>
      </p:sp>
      <p:sp>
        <p:nvSpPr>
          <p:cNvPr id="245" name="Google Shape;245;p2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0"/>
          <p:cNvSpPr txBox="1">
            <a:spLocks noGrp="1"/>
          </p:cNvSpPr>
          <p:nvPr>
            <p:ph type="title"/>
          </p:nvPr>
        </p:nvSpPr>
        <p:spPr>
          <a:xfrm>
            <a:off x="311700" y="2214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GB" sz="3800">
                <a:solidFill>
                  <a:srgbClr val="6AA84F"/>
                </a:solidFill>
              </a:rPr>
              <a:t>TV Consumption</a:t>
            </a:r>
            <a:endParaRPr>
              <a:solidFill>
                <a:srgbClr val="6AA84F"/>
              </a:solidFill>
            </a:endParaRPr>
          </a:p>
        </p:txBody>
      </p:sp>
      <p:sp>
        <p:nvSpPr>
          <p:cNvPr id="251" name="Google Shape;251;p30"/>
          <p:cNvSpPr txBox="1">
            <a:spLocks noGrp="1"/>
          </p:cNvSpPr>
          <p:nvPr>
            <p:ph type="body" idx="1"/>
          </p:nvPr>
        </p:nvSpPr>
        <p:spPr>
          <a:xfrm>
            <a:off x="318100" y="1128550"/>
            <a:ext cx="3920400" cy="1353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GB"/>
              <a:t>19:30 - 21:00  &amp;  21:00 - 23:00</a:t>
            </a:r>
            <a:endParaRPr/>
          </a:p>
          <a:p>
            <a:pPr marL="0" lvl="0" indent="0" algn="ctr" rtl="0">
              <a:lnSpc>
                <a:spcPct val="100000"/>
              </a:lnSpc>
              <a:spcBef>
                <a:spcPts val="1600"/>
              </a:spcBef>
              <a:spcAft>
                <a:spcPts val="1600"/>
              </a:spcAft>
              <a:buNone/>
            </a:pPr>
            <a:r>
              <a:rPr lang="en-GB"/>
              <a:t>Are </a:t>
            </a:r>
            <a:r>
              <a:rPr lang="en-GB" b="1">
                <a:latin typeface="Oxygen"/>
                <a:ea typeface="Oxygen"/>
                <a:cs typeface="Oxygen"/>
                <a:sym typeface="Oxygen"/>
              </a:rPr>
              <a:t>prime timings</a:t>
            </a:r>
            <a:endParaRPr b="1">
              <a:latin typeface="Oxygen"/>
              <a:ea typeface="Oxygen"/>
              <a:cs typeface="Oxygen"/>
              <a:sym typeface="Oxygen"/>
            </a:endParaRPr>
          </a:p>
        </p:txBody>
      </p:sp>
      <p:sp>
        <p:nvSpPr>
          <p:cNvPr id="252" name="Google Shape;252;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GB"/>
              <a:t>9</a:t>
            </a:fld>
            <a:endParaRPr/>
          </a:p>
        </p:txBody>
      </p:sp>
      <p:pic>
        <p:nvPicPr>
          <p:cNvPr id="253" name="Google Shape;253;p30"/>
          <p:cNvPicPr preferRelativeResize="0"/>
          <p:nvPr/>
        </p:nvPicPr>
        <p:blipFill>
          <a:blip r:embed="rId3">
            <a:alphaModFix/>
          </a:blip>
          <a:stretch>
            <a:fillRect/>
          </a:stretch>
        </p:blipFill>
        <p:spPr>
          <a:xfrm>
            <a:off x="311700" y="2146180"/>
            <a:ext cx="3936474" cy="2612946"/>
          </a:xfrm>
          <a:prstGeom prst="rect">
            <a:avLst/>
          </a:prstGeom>
          <a:noFill/>
          <a:ln>
            <a:noFill/>
          </a:ln>
        </p:spPr>
      </p:pic>
      <p:pic>
        <p:nvPicPr>
          <p:cNvPr id="254" name="Google Shape;254;p30"/>
          <p:cNvPicPr preferRelativeResize="0"/>
          <p:nvPr/>
        </p:nvPicPr>
        <p:blipFill>
          <a:blip r:embed="rId4">
            <a:alphaModFix/>
          </a:blip>
          <a:stretch>
            <a:fillRect/>
          </a:stretch>
        </p:blipFill>
        <p:spPr>
          <a:xfrm>
            <a:off x="4469125" y="2146175"/>
            <a:ext cx="4125199" cy="2612950"/>
          </a:xfrm>
          <a:prstGeom prst="rect">
            <a:avLst/>
          </a:prstGeom>
          <a:noFill/>
          <a:ln>
            <a:noFill/>
          </a:ln>
        </p:spPr>
      </p:pic>
      <p:sp>
        <p:nvSpPr>
          <p:cNvPr id="255" name="Google Shape;255;p30"/>
          <p:cNvSpPr txBox="1">
            <a:spLocks noGrp="1"/>
          </p:cNvSpPr>
          <p:nvPr>
            <p:ph type="body" idx="1"/>
          </p:nvPr>
        </p:nvSpPr>
        <p:spPr>
          <a:xfrm>
            <a:off x="5031425" y="1200100"/>
            <a:ext cx="3000600" cy="6795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1600"/>
              </a:spcAft>
              <a:buNone/>
            </a:pPr>
            <a:r>
              <a:rPr lang="en-GB" b="1">
                <a:latin typeface="Oxygen"/>
                <a:ea typeface="Oxygen"/>
                <a:cs typeface="Oxygen"/>
                <a:sym typeface="Oxygen"/>
              </a:rPr>
              <a:t>Local TV</a:t>
            </a:r>
            <a:r>
              <a:rPr lang="en-GB"/>
              <a:t> (TV3) most watched</a:t>
            </a:r>
            <a:endParaRPr b="1">
              <a:latin typeface="Oxygen"/>
              <a:ea typeface="Oxygen"/>
              <a:cs typeface="Oxygen"/>
              <a:sym typeface="Oxygen"/>
            </a:endParaRPr>
          </a:p>
        </p:txBody>
      </p:sp>
      <p:sp>
        <p:nvSpPr>
          <p:cNvPr id="256" name="Google Shape;256;p30"/>
          <p:cNvSpPr/>
          <p:nvPr/>
        </p:nvSpPr>
        <p:spPr>
          <a:xfrm rot="4354474">
            <a:off x="7823991" y="2033972"/>
            <a:ext cx="344615" cy="215761"/>
          </a:xfrm>
          <a:prstGeom prst="rightArrow">
            <a:avLst>
              <a:gd name="adj1" fmla="val 50000"/>
              <a:gd name="adj2" fmla="val 50000"/>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0"/>
          <p:cNvSpPr/>
          <p:nvPr/>
        </p:nvSpPr>
        <p:spPr>
          <a:xfrm>
            <a:off x="1883800" y="2179750"/>
            <a:ext cx="472800" cy="25458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0"/>
          <p:cNvSpPr/>
          <p:nvPr/>
        </p:nvSpPr>
        <p:spPr>
          <a:xfrm>
            <a:off x="3410925" y="2146175"/>
            <a:ext cx="472800" cy="2545800"/>
          </a:xfrm>
          <a:prstGeom prst="ellipse">
            <a:avLst/>
          </a:prstGeom>
          <a:noFill/>
          <a:ln w="19050"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9" name="Google Shape;259;p30"/>
          <p:cNvPicPr preferRelativeResize="0"/>
          <p:nvPr/>
        </p:nvPicPr>
        <p:blipFill>
          <a:blip r:embed="rId5">
            <a:alphaModFix/>
          </a:blip>
          <a:stretch>
            <a:fillRect/>
          </a:stretch>
        </p:blipFill>
        <p:spPr>
          <a:xfrm>
            <a:off x="4238638" y="148426"/>
            <a:ext cx="666725" cy="718648"/>
          </a:xfrm>
          <a:prstGeom prst="rect">
            <a:avLst/>
          </a:prstGeom>
          <a:noFill/>
          <a:ln>
            <a:noFill/>
          </a:ln>
        </p:spPr>
      </p:pic>
    </p:spTree>
  </p:cSld>
  <p:clrMapOvr>
    <a:masterClrMapping/>
  </p:clrMapOvr>
</p:sld>
</file>

<file path=ppt/theme/theme1.xml><?xml version="1.0" encoding="utf-8"?>
<a:theme xmlns:a="http://schemas.openxmlformats.org/drawingml/2006/main" name="FOOD DAY">
  <a:themeElements>
    <a:clrScheme name="Simple Light">
      <a:dk1>
        <a:srgbClr val="000000"/>
      </a:dk1>
      <a:lt1>
        <a:srgbClr val="FFFFFF"/>
      </a:lt1>
      <a:dk2>
        <a:srgbClr val="595959"/>
      </a:dk2>
      <a:lt2>
        <a:srgbClr val="EEEEEE"/>
      </a:lt2>
      <a:accent1>
        <a:srgbClr val="A1C448"/>
      </a:accent1>
      <a:accent2>
        <a:srgbClr val="657C2B"/>
      </a:accent2>
      <a:accent3>
        <a:srgbClr val="DFEBC0"/>
      </a:accent3>
      <a:accent4>
        <a:srgbClr val="F7D1D1"/>
      </a:accent4>
      <a:accent5>
        <a:srgbClr val="F9E2E2"/>
      </a:accent5>
      <a:accent6>
        <a:srgbClr val="D24141"/>
      </a:accent6>
      <a:hlink>
        <a:srgbClr val="A1C4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3474</Words>
  <Application>Microsoft Macintosh PowerPoint</Application>
  <PresentationFormat>On-screen Show (16:9)</PresentationFormat>
  <Paragraphs>476</Paragraphs>
  <Slides>48</Slides>
  <Notes>48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48</vt:i4>
      </vt:variant>
    </vt:vector>
  </HeadingPairs>
  <TitlesOfParts>
    <vt:vector size="61" baseType="lpstr">
      <vt:lpstr>Roboto Mono</vt:lpstr>
      <vt:lpstr>Calibri</vt:lpstr>
      <vt:lpstr>Oxygen</vt:lpstr>
      <vt:lpstr>Raleway</vt:lpstr>
      <vt:lpstr>Oxygen Light</vt:lpstr>
      <vt:lpstr>Source Sans Pro</vt:lpstr>
      <vt:lpstr>Times New Roman</vt:lpstr>
      <vt:lpstr>Arial</vt:lpstr>
      <vt:lpstr>Montserrat</vt:lpstr>
      <vt:lpstr>Handlee</vt:lpstr>
      <vt:lpstr>Roboto</vt:lpstr>
      <vt:lpstr>Abril Fatface</vt:lpstr>
      <vt:lpstr>FOOD DAY</vt:lpstr>
      <vt:lpstr>DSA3101  Assignment 2 Group 2  </vt:lpstr>
      <vt:lpstr>Aim :Promote Healthy Eating</vt:lpstr>
      <vt:lpstr>Table of Contents</vt:lpstr>
      <vt:lpstr>Objectives</vt:lpstr>
      <vt:lpstr>Objective  1:  Segmentation</vt:lpstr>
      <vt:lpstr>Objective  2:  Selection</vt:lpstr>
      <vt:lpstr>Objective  3:  Incentivisation</vt:lpstr>
      <vt:lpstr>Exploratory Data Analysis</vt:lpstr>
      <vt:lpstr>TV Consumption</vt:lpstr>
      <vt:lpstr>Internet Access</vt:lpstr>
      <vt:lpstr>Phone Ownership</vt:lpstr>
      <vt:lpstr>Radio Consumption</vt:lpstr>
      <vt:lpstr>eWallet Usage</vt:lpstr>
      <vt:lpstr>Preliminary EDA Conclusion</vt:lpstr>
      <vt:lpstr>Feature Engineering</vt:lpstr>
      <vt:lpstr>Feature Engineering</vt:lpstr>
      <vt:lpstr>List of Features</vt:lpstr>
      <vt:lpstr>Categorization of Goods</vt:lpstr>
      <vt:lpstr>Clustering</vt:lpstr>
      <vt:lpstr>Clustering</vt:lpstr>
      <vt:lpstr>Clustering Analysis: BMI</vt:lpstr>
      <vt:lpstr>Clustering Analysis: Lifestage</vt:lpstr>
      <vt:lpstr>Clustering Analysis: Income</vt:lpstr>
      <vt:lpstr>Cluster Characteristics</vt:lpstr>
      <vt:lpstr>Recommendation System</vt:lpstr>
      <vt:lpstr>Recommendation: Sihat App-ah!</vt:lpstr>
      <vt:lpstr>Defining Healthy</vt:lpstr>
      <vt:lpstr>Architecture</vt:lpstr>
      <vt:lpstr>Word Embeddings In 3D</vt:lpstr>
      <vt:lpstr>Checking For Healthier Options</vt:lpstr>
      <vt:lpstr>Recommendation Summary Table</vt:lpstr>
      <vt:lpstr>Media Plan</vt:lpstr>
      <vt:lpstr>Sihat App-ah!: Recommendations</vt:lpstr>
      <vt:lpstr>Why will this work?</vt:lpstr>
      <vt:lpstr>Breaking unhealthy habits</vt:lpstr>
      <vt:lpstr>Sihat App-ah!: Redeem Freebies!</vt:lpstr>
      <vt:lpstr>Incentivization: Sihat App-ah!</vt:lpstr>
      <vt:lpstr>Breaking unhealthy habits</vt:lpstr>
      <vt:lpstr>Sihat App-ah!: Coupons</vt:lpstr>
      <vt:lpstr>Incentivization: Coupons</vt:lpstr>
      <vt:lpstr>Maximising Media Exposure</vt:lpstr>
      <vt:lpstr>Dual Approach</vt:lpstr>
      <vt:lpstr>Evaluation</vt:lpstr>
      <vt:lpstr>Evaluation: Recommender System</vt:lpstr>
      <vt:lpstr>Evaluation: Media Plan </vt:lpstr>
      <vt:lpstr>Future Works</vt:lpstr>
      <vt:lpstr>Future Works:  Scalability of Recommender System </vt:lpstr>
      <vt:lpstr>Thank You 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DSA3101  Assignment 2 Group 2  </dc:title>
  <cp:lastModifiedBy>Keith Tay</cp:lastModifiedBy>
  <cp:revision>1</cp:revision>
  <dcterms:modified xsi:type="dcterms:W3CDTF">2021-10-20T15:33:26Z</dcterms:modified>
</cp:coreProperties>
</file>